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Ex1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12" r:id="rId2"/>
    <p:sldId id="315" r:id="rId3"/>
    <p:sldId id="316" r:id="rId4"/>
    <p:sldId id="278" r:id="rId5"/>
    <p:sldId id="280" r:id="rId6"/>
    <p:sldId id="283" r:id="rId7"/>
    <p:sldId id="326" r:id="rId8"/>
    <p:sldId id="285" r:id="rId9"/>
    <p:sldId id="317" r:id="rId10"/>
    <p:sldId id="263" r:id="rId11"/>
    <p:sldId id="264" r:id="rId12"/>
    <p:sldId id="323" r:id="rId13"/>
    <p:sldId id="267" r:id="rId14"/>
    <p:sldId id="296" r:id="rId15"/>
    <p:sldId id="305" r:id="rId16"/>
    <p:sldId id="306" r:id="rId17"/>
    <p:sldId id="307" r:id="rId18"/>
    <p:sldId id="261" r:id="rId19"/>
    <p:sldId id="269" r:id="rId20"/>
    <p:sldId id="265" r:id="rId21"/>
    <p:sldId id="287" r:id="rId22"/>
    <p:sldId id="266" r:id="rId23"/>
    <p:sldId id="288" r:id="rId24"/>
    <p:sldId id="300" r:id="rId25"/>
    <p:sldId id="313" r:id="rId26"/>
    <p:sldId id="298" r:id="rId27"/>
    <p:sldId id="297" r:id="rId28"/>
    <p:sldId id="303" r:id="rId29"/>
    <p:sldId id="302" r:id="rId30"/>
    <p:sldId id="304" r:id="rId31"/>
    <p:sldId id="271" r:id="rId32"/>
    <p:sldId id="272" r:id="rId33"/>
    <p:sldId id="273" r:id="rId34"/>
    <p:sldId id="274" r:id="rId35"/>
    <p:sldId id="275" r:id="rId36"/>
    <p:sldId id="277" r:id="rId37"/>
    <p:sldId id="276" r:id="rId38"/>
    <p:sldId id="314" r:id="rId39"/>
    <p:sldId id="308" r:id="rId40"/>
    <p:sldId id="309" r:id="rId41"/>
    <p:sldId id="310" r:id="rId42"/>
    <p:sldId id="292" r:id="rId43"/>
    <p:sldId id="293" r:id="rId44"/>
    <p:sldId id="294" r:id="rId45"/>
    <p:sldId id="318" r:id="rId46"/>
    <p:sldId id="319" r:id="rId47"/>
    <p:sldId id="320" r:id="rId48"/>
    <p:sldId id="321" r:id="rId49"/>
  </p:sldIdLst>
  <p:sldSz cx="18288000" cy="10287000"/>
  <p:notesSz cx="10287000" cy="18288000"/>
  <p:embeddedFontLst>
    <p:embeddedFont>
      <p:font typeface="나눔스퀘어_ac" panose="020B0600000101010101" pitchFamily="34" charset="-127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FF"/>
    <a:srgbClr val="FFECB8"/>
    <a:srgbClr val="FFC000"/>
    <a:srgbClr val="E8E8E8"/>
    <a:srgbClr val="D0ECF9"/>
    <a:srgbClr val="AEAEAE"/>
    <a:srgbClr val="F2364D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 autoAdjust="0"/>
    <p:restoredTop sz="85878" autoAdjust="0"/>
  </p:normalViewPr>
  <p:slideViewPr>
    <p:cSldViewPr>
      <p:cViewPr>
        <p:scale>
          <a:sx n="81" d="100"/>
          <a:sy n="81" d="100"/>
        </p:scale>
        <p:origin x="472" y="-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2" d="100"/>
          <a:sy n="32" d="100"/>
        </p:scale>
        <p:origin x="353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Sheet1!$D$28</c:f>
              <c:strCache>
                <c:ptCount val="1"/>
                <c:pt idx="0">
                  <c:v>롯데</c:v>
                </c:pt>
              </c:strCache>
            </c:strRef>
          </c:tx>
          <c:spPr>
            <a:solidFill>
              <a:srgbClr val="028BFF"/>
            </a:solidFill>
            <a:ln>
              <a:noFill/>
            </a:ln>
            <a:effectLst/>
          </c:spPr>
          <c:invertIfNegative val="0"/>
          <c:cat>
            <c:strRef>
              <c:f>Sheet1!$E$27:$F$27</c:f>
              <c:strCache>
                <c:ptCount val="2"/>
                <c:pt idx="0">
                  <c:v>오프라인</c:v>
                </c:pt>
                <c:pt idx="1">
                  <c:v>온라인</c:v>
                </c:pt>
              </c:strCache>
            </c:strRef>
          </c:cat>
          <c:val>
            <c:numRef>
              <c:f>Sheet1!$E$28:$F$28</c:f>
              <c:numCache>
                <c:formatCode>General</c:formatCode>
                <c:ptCount val="2"/>
                <c:pt idx="0">
                  <c:v>90.2</c:v>
                </c:pt>
                <c:pt idx="1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19-B649-A3BA-2E849A7CA59D}"/>
            </c:ext>
          </c:extLst>
        </c:ser>
        <c:ser>
          <c:idx val="1"/>
          <c:order val="1"/>
          <c:tx>
            <c:strRef>
              <c:f>Sheet1!$D$29</c:f>
              <c:strCache>
                <c:ptCount val="1"/>
                <c:pt idx="0">
                  <c:v>전체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Sheet1!$E$27:$F$27</c:f>
              <c:strCache>
                <c:ptCount val="2"/>
                <c:pt idx="0">
                  <c:v>오프라인</c:v>
                </c:pt>
                <c:pt idx="1">
                  <c:v>온라인</c:v>
                </c:pt>
              </c:strCache>
            </c:strRef>
          </c:cat>
          <c:val>
            <c:numRef>
              <c:f>Sheet1!$E$29:$F$29</c:f>
              <c:numCache>
                <c:formatCode>General</c:formatCode>
                <c:ptCount val="2"/>
                <c:pt idx="0">
                  <c:v>51.7</c:v>
                </c:pt>
                <c:pt idx="1">
                  <c:v>48.3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19-B649-A3BA-2E849A7CA5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1"/>
        <c:overlap val="-27"/>
        <c:axId val="959711712"/>
        <c:axId val="959713360"/>
      </c:barChart>
      <c:catAx>
        <c:axId val="959711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en-KR"/>
          </a:p>
        </c:txPr>
        <c:crossAx val="959713360"/>
        <c:crosses val="autoZero"/>
        <c:auto val="1"/>
        <c:lblAlgn val="ctr"/>
        <c:lblOffset val="100"/>
        <c:noMultiLvlLbl val="0"/>
      </c:catAx>
      <c:valAx>
        <c:axId val="959713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959711712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BFF">
                  <a:alpha val="56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7D-F544-8F2E-BE955CAAEBA2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E7D-F544-8F2E-BE955CAAEBA2}"/>
              </c:ext>
            </c:extLst>
          </c:dPt>
          <c:cat>
            <c:strRef>
              <c:f>Sheet1!$B$42:$B$43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Sheet1!$C$42:$C$43</c:f>
              <c:numCache>
                <c:formatCode>General</c:formatCode>
                <c:ptCount val="2"/>
                <c:pt idx="0">
                  <c:v>0.70518819938962396</c:v>
                </c:pt>
                <c:pt idx="1">
                  <c:v>0.80341582432903502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7D-F544-8F2E-BE955CAAE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-27"/>
        <c:axId val="1693121008"/>
        <c:axId val="1693067712"/>
      </c:barChart>
      <c:catAx>
        <c:axId val="1693121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93067712"/>
        <c:crosses val="autoZero"/>
        <c:auto val="1"/>
        <c:lblAlgn val="ctr"/>
        <c:lblOffset val="100"/>
        <c:noMultiLvlLbl val="0"/>
      </c:catAx>
      <c:valAx>
        <c:axId val="169306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93121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BFF">
                <a:alpha val="62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49-7B4B-A61C-E881B42FD519}"/>
              </c:ext>
            </c:extLst>
          </c:dPt>
          <c:cat>
            <c:strRef>
              <c:f>Sheet1!$B$34:$B$39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Sheet1!$C$34:$C$39</c:f>
              <c:numCache>
                <c:formatCode>General</c:formatCode>
                <c:ptCount val="6"/>
                <c:pt idx="0">
                  <c:v>0.55852582403322104</c:v>
                </c:pt>
                <c:pt idx="1">
                  <c:v>0.75814374353671099</c:v>
                </c:pt>
                <c:pt idx="2">
                  <c:v>0.83544560478556196</c:v>
                </c:pt>
                <c:pt idx="3">
                  <c:v>0.80987040653293096</c:v>
                </c:pt>
                <c:pt idx="4">
                  <c:v>0.79574468085106398</c:v>
                </c:pt>
                <c:pt idx="5">
                  <c:v>0.79242636746143102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9-7B4B-A61C-E881B42FD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960402608"/>
        <c:axId val="959780736"/>
      </c:barChart>
      <c:catAx>
        <c:axId val="960402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959780736"/>
        <c:crosses val="autoZero"/>
        <c:auto val="1"/>
        <c:lblAlgn val="ctr"/>
        <c:lblOffset val="100"/>
        <c:noMultiLvlLbl val="0"/>
      </c:catAx>
      <c:valAx>
        <c:axId val="95978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96040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BFF">
                <a:alpha val="65000"/>
              </a:srgb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89-D644-961C-4A008F1474B5}"/>
              </c:ext>
            </c:extLst>
          </c:dPt>
          <c:cat>
            <c:strRef>
              <c:f>Sheet1!$B$45:$B$61</c:f>
              <c:strCache>
                <c:ptCount val="17"/>
                <c:pt idx="0">
                  <c:v>Z01</c:v>
                </c:pt>
                <c:pt idx="1">
                  <c:v>Z02</c:v>
                </c:pt>
                <c:pt idx="2">
                  <c:v>Z03</c:v>
                </c:pt>
                <c:pt idx="3">
                  <c:v>Z04</c:v>
                </c:pt>
                <c:pt idx="4">
                  <c:v>Z05</c:v>
                </c:pt>
                <c:pt idx="5">
                  <c:v>Z06</c:v>
                </c:pt>
                <c:pt idx="6">
                  <c:v>Z07</c:v>
                </c:pt>
                <c:pt idx="7">
                  <c:v>Z08</c:v>
                </c:pt>
                <c:pt idx="8">
                  <c:v>Z09</c:v>
                </c:pt>
                <c:pt idx="9">
                  <c:v>Z10</c:v>
                </c:pt>
                <c:pt idx="10">
                  <c:v>Z11</c:v>
                </c:pt>
                <c:pt idx="11">
                  <c:v>Z12</c:v>
                </c:pt>
                <c:pt idx="12">
                  <c:v>Z13</c:v>
                </c:pt>
                <c:pt idx="13">
                  <c:v>Z14</c:v>
                </c:pt>
                <c:pt idx="14">
                  <c:v>Z15</c:v>
                </c:pt>
                <c:pt idx="15">
                  <c:v>Z16</c:v>
                </c:pt>
                <c:pt idx="16">
                  <c:v>Z17</c:v>
                </c:pt>
              </c:strCache>
            </c:strRef>
          </c:cat>
          <c:val>
            <c:numRef>
              <c:f>Sheet1!$C$45:$C$61</c:f>
              <c:numCache>
                <c:formatCode>General</c:formatCode>
                <c:ptCount val="17"/>
                <c:pt idx="0">
                  <c:v>0.66244725738396604</c:v>
                </c:pt>
                <c:pt idx="1">
                  <c:v>0.50485436893203905</c:v>
                </c:pt>
                <c:pt idx="2">
                  <c:v>0.71499999999999997</c:v>
                </c:pt>
                <c:pt idx="3">
                  <c:v>0.77600000000000002</c:v>
                </c:pt>
                <c:pt idx="4">
                  <c:v>0.79513888888888895</c:v>
                </c:pt>
                <c:pt idx="5">
                  <c:v>0.82129629629629597</c:v>
                </c:pt>
                <c:pt idx="6">
                  <c:v>0.66666666666666696</c:v>
                </c:pt>
                <c:pt idx="7">
                  <c:v>0.69824086603518298</c:v>
                </c:pt>
                <c:pt idx="8">
                  <c:v>0.73987538940810005</c:v>
                </c:pt>
                <c:pt idx="9">
                  <c:v>0.77724653671693</c:v>
                </c:pt>
                <c:pt idx="10">
                  <c:v>0.80760869565217397</c:v>
                </c:pt>
                <c:pt idx="11">
                  <c:v>0.68991282689912803</c:v>
                </c:pt>
                <c:pt idx="12">
                  <c:v>0.79799107142857095</c:v>
                </c:pt>
                <c:pt idx="13">
                  <c:v>0.67004048582996001</c:v>
                </c:pt>
                <c:pt idx="14">
                  <c:v>0.65731166912850802</c:v>
                </c:pt>
                <c:pt idx="15">
                  <c:v>0.80063923292049499</c:v>
                </c:pt>
                <c:pt idx="16">
                  <c:v>0.79127014338281898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89-D644-961C-4A008F147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7"/>
        <c:axId val="1694323728"/>
        <c:axId val="1694332640"/>
      </c:barChart>
      <c:catAx>
        <c:axId val="169432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94332640"/>
        <c:crosses val="autoZero"/>
        <c:auto val="1"/>
        <c:lblAlgn val="ctr"/>
        <c:lblOffset val="100"/>
        <c:noMultiLvlLbl val="0"/>
      </c:catAx>
      <c:valAx>
        <c:axId val="169433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69432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Sheet1!$C$94</c:f>
              <c:strCache>
                <c:ptCount val="1"/>
                <c:pt idx="0">
                  <c:v>reordered</c:v>
                </c:pt>
              </c:strCache>
            </c:strRef>
          </c:tx>
          <c:spPr>
            <a:gradFill flip="none" rotWithShape="1">
              <a:gsLst>
                <a:gs pos="0">
                  <a:srgbClr val="008BFF"/>
                </a:gs>
                <a:gs pos="100000">
                  <a:srgbClr val="E8E8E8"/>
                </a:gs>
                <a:gs pos="0">
                  <a:srgbClr val="009BFB"/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43-6244-A575-C8629B137395}"/>
              </c:ext>
            </c:extLst>
          </c:dPt>
          <c:cat>
            <c:numRef>
              <c:f>Sheet1!$B$95:$B$118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Sheet1!$C$95:$C$118</c:f>
              <c:numCache>
                <c:formatCode>General</c:formatCode>
                <c:ptCount val="24"/>
                <c:pt idx="0">
                  <c:v>1825</c:v>
                </c:pt>
                <c:pt idx="1">
                  <c:v>911</c:v>
                </c:pt>
                <c:pt idx="2">
                  <c:v>403</c:v>
                </c:pt>
                <c:pt idx="3">
                  <c:v>239</c:v>
                </c:pt>
                <c:pt idx="4">
                  <c:v>166</c:v>
                </c:pt>
                <c:pt idx="5">
                  <c:v>290</c:v>
                </c:pt>
                <c:pt idx="6">
                  <c:v>464</c:v>
                </c:pt>
                <c:pt idx="7">
                  <c:v>948</c:v>
                </c:pt>
                <c:pt idx="8">
                  <c:v>1679</c:v>
                </c:pt>
                <c:pt idx="9">
                  <c:v>2791</c:v>
                </c:pt>
                <c:pt idx="10">
                  <c:v>3639</c:v>
                </c:pt>
                <c:pt idx="11">
                  <c:v>3476</c:v>
                </c:pt>
                <c:pt idx="12">
                  <c:v>3024</c:v>
                </c:pt>
                <c:pt idx="13">
                  <c:v>2632</c:v>
                </c:pt>
                <c:pt idx="14">
                  <c:v>2472</c:v>
                </c:pt>
                <c:pt idx="15">
                  <c:v>2755</c:v>
                </c:pt>
                <c:pt idx="16">
                  <c:v>2418</c:v>
                </c:pt>
                <c:pt idx="17">
                  <c:v>2304</c:v>
                </c:pt>
                <c:pt idx="18">
                  <c:v>1821</c:v>
                </c:pt>
                <c:pt idx="19">
                  <c:v>1808</c:v>
                </c:pt>
                <c:pt idx="20">
                  <c:v>1764</c:v>
                </c:pt>
                <c:pt idx="21">
                  <c:v>1911</c:v>
                </c:pt>
                <c:pt idx="22">
                  <c:v>1992</c:v>
                </c:pt>
                <c:pt idx="23">
                  <c:v>2114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43-6244-A575-C8629B137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overlap val="-27"/>
        <c:axId val="2083912128"/>
        <c:axId val="2083913808"/>
      </c:barChart>
      <c:catAx>
        <c:axId val="20839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083913808"/>
        <c:crosses val="autoZero"/>
        <c:auto val="1"/>
        <c:lblAlgn val="ctr"/>
        <c:lblOffset val="100"/>
        <c:noMultiLvlLbl val="0"/>
      </c:catAx>
      <c:valAx>
        <c:axId val="208391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08391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Sheet1!$K$37</c:f>
              <c:strCache>
                <c:ptCount val="1"/>
                <c:pt idx="0">
                  <c:v>거래횟수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rgbClr val="028B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AF-134A-BAC9-5CC2CD6328F1}"/>
              </c:ext>
            </c:extLst>
          </c:dPt>
          <c:dPt>
            <c:idx val="1"/>
            <c:bubble3D val="0"/>
            <c:spPr>
              <a:solidFill>
                <a:srgbClr val="028BFF">
                  <a:alpha val="47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AF-134A-BAC9-5CC2CD6328F1}"/>
              </c:ext>
            </c:extLst>
          </c:dPt>
          <c:cat>
            <c:numRef>
              <c:f>Sheet1!$J$38:$J$39</c:f>
              <c:numCache>
                <c:formatCode>General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cat>
          <c:val>
            <c:numRef>
              <c:f>Sheet1!$K$38:$K$39</c:f>
              <c:numCache>
                <c:formatCode>General</c:formatCode>
                <c:ptCount val="2"/>
                <c:pt idx="0">
                  <c:v>715627</c:v>
                </c:pt>
                <c:pt idx="1">
                  <c:v>3666116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AF-134A-BAC9-5CC2CD632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B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BFF">
                  <a:alpha val="5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64-E443-9D1E-B195A1217B5D}"/>
              </c:ext>
            </c:extLst>
          </c:dPt>
          <c:val>
            <c:numRef>
              <c:f>Sheet1!$E$143:$E$144</c:f>
              <c:numCache>
                <c:formatCode>General</c:formatCode>
                <c:ptCount val="2"/>
                <c:pt idx="0">
                  <c:v>27142.010470000001</c:v>
                </c:pt>
                <c:pt idx="1">
                  <c:v>36327.014152000003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64-E443-9D1E-B195A1217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7"/>
        <c:axId val="2053748112"/>
        <c:axId val="2054068432"/>
      </c:barChart>
      <c:catAx>
        <c:axId val="2053748112"/>
        <c:scaling>
          <c:orientation val="minMax"/>
        </c:scaling>
        <c:delete val="1"/>
        <c:axPos val="b"/>
        <c:majorTickMark val="none"/>
        <c:minorTickMark val="none"/>
        <c:tickLblPos val="nextTo"/>
        <c:crossAx val="2054068432"/>
        <c:crosses val="autoZero"/>
        <c:auto val="1"/>
        <c:lblAlgn val="ctr"/>
        <c:lblOffset val="100"/>
        <c:noMultiLvlLbl val="0"/>
      </c:catAx>
      <c:valAx>
        <c:axId val="205406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205374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8BFF"/>
            </a:solidFill>
            <a:ln w="381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CD4A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390-4B25-9359-4D24BB23F216}"/>
              </c:ext>
            </c:extLst>
          </c:dPt>
          <c:dPt>
            <c:idx val="1"/>
            <c:bubble3D val="0"/>
            <c:spPr>
              <a:solidFill>
                <a:srgbClr val="008BF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9E-45F1-A128-A5E1BBB5E434}"/>
              </c:ext>
            </c:extLst>
          </c:dPt>
          <c:dPt>
            <c:idx val="2"/>
            <c:bubble3D val="0"/>
            <c:spPr>
              <a:solidFill>
                <a:srgbClr val="FFCD4A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390-4B25-9359-4D24BB23F216}"/>
              </c:ext>
            </c:extLst>
          </c:dPt>
          <c:dPt>
            <c:idx val="3"/>
            <c:bubble3D val="0"/>
            <c:spPr>
              <a:solidFill>
                <a:srgbClr val="008BF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9E-45F1-A128-A5E1BBB5E434}"/>
              </c:ext>
            </c:extLst>
          </c:dPt>
          <c:dPt>
            <c:idx val="4"/>
            <c:bubble3D val="0"/>
            <c:spPr>
              <a:solidFill>
                <a:srgbClr val="FFCD4A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90-4B25-9359-4D24BB23F216}"/>
              </c:ext>
            </c:extLst>
          </c:dPt>
          <c:dPt>
            <c:idx val="5"/>
            <c:bubble3D val="0"/>
            <c:spPr>
              <a:solidFill>
                <a:srgbClr val="008BFF"/>
              </a:solidFill>
              <a:ln w="381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B9E-45F1-A128-A5E1BBB5E434}"/>
              </c:ext>
            </c:extLst>
          </c:dPt>
          <c:cat>
            <c:strRef>
              <c:f>Sheet1!$A$2:$A$7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90-4B25-9359-4D24BB23F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연령대 분포 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</a:t>
            </a:r>
            <a:r>
              <a:rPr lang="en-US" altLang="ko-KR" b="1" i="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c:rich>
      </c:tx>
      <c:layout>
        <c:manualLayout>
          <c:xMode val="edge"/>
          <c:yMode val="edge"/>
          <c:x val="0.28547481221072246"/>
          <c:y val="2.1839267576311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8BFF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40대</c:v>
                </c:pt>
                <c:pt idx="1">
                  <c:v>30대</c:v>
                </c:pt>
                <c:pt idx="2">
                  <c:v>50대</c:v>
                </c:pt>
                <c:pt idx="3">
                  <c:v>60대</c:v>
                </c:pt>
                <c:pt idx="4">
                  <c:v>20대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284</c:v>
                </c:pt>
                <c:pt idx="1">
                  <c:v>110</c:v>
                </c:pt>
                <c:pt idx="2">
                  <c:v>83</c:v>
                </c:pt>
                <c:pt idx="3">
                  <c:v>11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9-4660-8ECF-291ECC3165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457188879"/>
        <c:axId val="457190127"/>
      </c:barChart>
      <c:catAx>
        <c:axId val="45718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457190127"/>
        <c:crosses val="autoZero"/>
        <c:auto val="1"/>
        <c:lblAlgn val="ctr"/>
        <c:lblOffset val="100"/>
        <c:noMultiLvlLbl val="0"/>
      </c:catAx>
      <c:valAx>
        <c:axId val="457190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457188879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i="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식품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63500">
              <a:noFill/>
            </a:ln>
          </c:spPr>
          <c:dPt>
            <c:idx val="0"/>
            <c:bubble3D val="0"/>
            <c:spPr>
              <a:solidFill>
                <a:srgbClr val="008BFF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48-4B8A-9F69-EA8A6A85582A}"/>
              </c:ext>
            </c:extLst>
          </c:dPt>
          <c:dPt>
            <c:idx val="1"/>
            <c:bubble3D val="0"/>
            <c:spPr>
              <a:solidFill>
                <a:srgbClr val="D0ECF9"/>
              </a:solidFill>
              <a:ln w="635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248-4B8A-9F69-EA8A6A85582A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40.9</c:v>
                </c:pt>
                <c:pt idx="1">
                  <c:v>59.1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8-4B8A-9F69-EA8A6A855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Sheet1!$K$95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028BFF">
                <a:alpha val="44000"/>
              </a:srgb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0000">
                  <a:alpha val="44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51D-224A-876C-D6E9C5C47E30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1D-224A-876C-D6E9C5C47E30}"/>
              </c:ext>
            </c:extLst>
          </c:dPt>
          <c:cat>
            <c:strRef>
              <c:f>Sheet1!$J$96:$J$100</c:f>
              <c:strCache>
                <c:ptCount val="5"/>
                <c:pt idx="0">
                  <c:v>네이버쇼핑</c:v>
                </c:pt>
                <c:pt idx="1">
                  <c:v>SSG닷컴</c:v>
                </c:pt>
                <c:pt idx="2">
                  <c:v>쿠팡</c:v>
                </c:pt>
                <c:pt idx="3">
                  <c:v>11번가</c:v>
                </c:pt>
                <c:pt idx="4">
                  <c:v>롯데온</c:v>
                </c:pt>
              </c:strCache>
            </c:strRef>
          </c:cat>
          <c:val>
            <c:numRef>
              <c:f>Sheet1!$K$96:$K$100</c:f>
              <c:numCache>
                <c:formatCode>General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13</c:v>
                </c:pt>
                <c:pt idx="3">
                  <c:v>6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1D-224A-876C-D6E9C5C47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-27"/>
        <c:axId val="362160351"/>
        <c:axId val="1639737232"/>
      </c:barChart>
      <c:catAx>
        <c:axId val="362160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en-KR"/>
          </a:p>
        </c:txPr>
        <c:crossAx val="1639737232"/>
        <c:crosses val="autoZero"/>
        <c:auto val="1"/>
        <c:lblAlgn val="ctr"/>
        <c:lblOffset val="100"/>
        <c:noMultiLvlLbl val="0"/>
      </c:catAx>
      <c:valAx>
        <c:axId val="16397372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62160351"/>
        <c:crosses val="autoZero"/>
        <c:crossBetween val="between"/>
        <c:majorUnit val="5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explosion val="11"/>
            <c:spPr>
              <a:solidFill>
                <a:srgbClr val="028B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976-D445-8783-E72004E494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76-D445-8783-E72004E4943A}"/>
              </c:ext>
            </c:extLst>
          </c:dPt>
          <c:dPt>
            <c:idx val="2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76-D445-8783-E72004E4943A}"/>
              </c:ext>
            </c:extLst>
          </c:dPt>
          <c:val>
            <c:numRef>
              <c:f>Sheet1!$E$72:$E$74</c:f>
              <c:numCache>
                <c:formatCode>General</c:formatCode>
                <c:ptCount val="3"/>
                <c:pt idx="0">
                  <c:v>71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76-D445-8783-E72004E494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028BFF">
                <a:alpha val="34000"/>
              </a:srgbClr>
            </a:solidFill>
            <a:ln>
              <a:noFill/>
            </a:ln>
          </c:spPr>
          <c:explosion val="9"/>
          <c:dPt>
            <c:idx val="0"/>
            <c:bubble3D val="0"/>
            <c:spPr>
              <a:solidFill>
                <a:srgbClr val="028B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D2-CD42-9A1C-2DCE851DA544}"/>
              </c:ext>
            </c:extLst>
          </c:dPt>
          <c:dPt>
            <c:idx val="1"/>
            <c:bubble3D val="0"/>
            <c:spPr>
              <a:solidFill>
                <a:srgbClr val="028BFF">
                  <a:alpha val="34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D2-CD42-9A1C-2DCE851DA544}"/>
              </c:ext>
            </c:extLst>
          </c:dPt>
          <c:val>
            <c:numRef>
              <c:f>Sheet1!$F$72:$F$73</c:f>
              <c:numCache>
                <c:formatCode>General</c:formatCode>
                <c:ptCount val="2"/>
                <c:pt idx="0">
                  <c:v>76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D2-CD42-9A1C-2DCE851DA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8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D5-42C8-885E-6526860AB967}"/>
              </c:ext>
            </c:extLst>
          </c:dPt>
          <c:dPt>
            <c:idx val="1"/>
            <c:bubble3D val="0"/>
            <c:spPr>
              <a:solidFill>
                <a:srgbClr val="D0ECF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7D5-42C8-885E-6526860AB967}"/>
              </c:ext>
            </c:extLst>
          </c:dPt>
          <c:dPt>
            <c:idx val="2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7D5-42C8-885E-6526860AB967}"/>
              </c:ext>
            </c:extLst>
          </c:dPt>
          <c:dPt>
            <c:idx val="3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7D5-42C8-885E-6526860AB967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D5-42C8-885E-6526860AB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008B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046-45DA-B310-B82FEE35C155}"/>
              </c:ext>
            </c:extLst>
          </c:dPt>
          <c:dPt>
            <c:idx val="1"/>
            <c:bubble3D val="0"/>
            <c:spPr>
              <a:solidFill>
                <a:srgbClr val="D0ECF9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046-45DA-B310-B82FEE35C155}"/>
              </c:ext>
            </c:extLst>
          </c:dPt>
          <c:dPt>
            <c:idx val="2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046-45DA-B310-B82FEE35C155}"/>
              </c:ext>
            </c:extLst>
          </c:dPt>
          <c:dPt>
            <c:idx val="3"/>
            <c:bubble3D val="0"/>
            <c:spPr>
              <a:solidFill>
                <a:srgbClr val="008BFF"/>
              </a:solidFill>
              <a:ln w="190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046-45DA-B310-B82FEE35C155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0.90200000000000002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046-45DA-B310-B82FEE35C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0" i="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 수에 따른 </a:t>
            </a:r>
            <a:r>
              <a:rPr lang="en-US" altLang="ko-KR" sz="1600" b="0" i="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inertia </a:t>
            </a:r>
            <a:r>
              <a:rPr lang="ko-KR" altLang="en-US" sz="1600" b="0" i="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변화</a:t>
            </a:r>
            <a:endParaRPr lang="en-US" altLang="ko-KR" sz="1600" b="0" i="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008B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8BFF"/>
              </a:solidFill>
              <a:ln w="9525">
                <a:solidFill>
                  <a:srgbClr val="008BFF">
                    <a:alpha val="95000"/>
                  </a:srgb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4453.1017990877199</c:v>
                </c:pt>
                <c:pt idx="1">
                  <c:v>3127.0411094260999</c:v>
                </c:pt>
                <c:pt idx="2">
                  <c:v>2485.66334662602</c:v>
                </c:pt>
                <c:pt idx="3">
                  <c:v>2125.8408691643399</c:v>
                </c:pt>
                <c:pt idx="4">
                  <c:v>1904.2367166571</c:v>
                </c:pt>
                <c:pt idx="5">
                  <c:v>1759.7520550291999</c:v>
                </c:pt>
                <c:pt idx="6">
                  <c:v>1648.92823378805</c:v>
                </c:pt>
                <c:pt idx="7">
                  <c:v>1573.0201920628999</c:v>
                </c:pt>
                <c:pt idx="8">
                  <c:v>1533.26076938849</c:v>
                </c:pt>
                <c:pt idx="9">
                  <c:v>1477.5083038085199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9A-4027-AD22-DBEA751139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33902335"/>
        <c:axId val="1933904831"/>
      </c:lineChart>
      <c:catAx>
        <c:axId val="1933902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933904831"/>
        <c:crosses val="autoZero"/>
        <c:auto val="1"/>
        <c:lblAlgn val="ctr"/>
        <c:lblOffset val="100"/>
        <c:noMultiLvlLbl val="0"/>
      </c:catAx>
      <c:valAx>
        <c:axId val="1933904831"/>
        <c:scaling>
          <c:orientation val="minMax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933902335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AEAEA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6B9-A718-58CD9D67C47B}"/>
              </c:ext>
            </c:extLst>
          </c:dPt>
          <c:dPt>
            <c:idx val="2"/>
            <c:invertIfNegative val="0"/>
            <c:bubble3D val="0"/>
            <c:spPr>
              <a:solidFill>
                <a:srgbClr val="F236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7D4-4F22-91B5-78AE11E0368F}"/>
              </c:ext>
            </c:extLst>
          </c:dPt>
          <c:dPt>
            <c:idx val="3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E1B-46B9-A718-58CD9D67C47B}"/>
              </c:ext>
            </c:extLst>
          </c:dPt>
          <c:dPt>
            <c:idx val="4"/>
            <c:invertIfNegative val="0"/>
            <c:bubble3D val="0"/>
            <c:spPr>
              <a:solidFill>
                <a:srgbClr val="F236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7D4-4F22-91B5-78AE11E0368F}"/>
              </c:ext>
            </c:extLst>
          </c:dPt>
          <c:dPt>
            <c:idx val="5"/>
            <c:invertIfNegative val="0"/>
            <c:bubble3D val="0"/>
            <c:spPr>
              <a:solidFill>
                <a:srgbClr val="F236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7D4-4F22-91B5-78AE11E0368F}"/>
              </c:ext>
            </c:extLst>
          </c:dPt>
          <c:dPt>
            <c:idx val="7"/>
            <c:invertIfNegative val="0"/>
            <c:bubble3D val="0"/>
            <c:spPr>
              <a:solidFill>
                <a:srgbClr val="F236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7D4-4F22-91B5-78AE11E0368F}"/>
              </c:ext>
            </c:extLst>
          </c:dPt>
          <c:dPt>
            <c:idx val="8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7D4-4F22-91B5-78AE11E0368F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뜸한 VIP</c:v>
                </c:pt>
                <c:pt idx="1">
                  <c:v>신경 써야 할 고객</c:v>
                </c:pt>
                <c:pt idx="2">
                  <c:v>이탈한 잠재 VIP</c:v>
                </c:pt>
                <c:pt idx="3">
                  <c:v>VIP</c:v>
                </c:pt>
                <c:pt idx="4">
                  <c:v>지금 잡아야 할 고객</c:v>
                </c:pt>
                <c:pt idx="5">
                  <c:v>이탈 우려</c:v>
                </c:pt>
                <c:pt idx="6">
                  <c:v>신규고객</c:v>
                </c:pt>
                <c:pt idx="7">
                  <c:v>이탈한 고객</c:v>
                </c:pt>
                <c:pt idx="8">
                  <c:v>잠재 VIP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2225</c:v>
                </c:pt>
                <c:pt idx="1">
                  <c:v>5262</c:v>
                </c:pt>
                <c:pt idx="2">
                  <c:v>9166</c:v>
                </c:pt>
                <c:pt idx="3">
                  <c:v>27052</c:v>
                </c:pt>
                <c:pt idx="4">
                  <c:v>36598</c:v>
                </c:pt>
                <c:pt idx="5">
                  <c:v>46971</c:v>
                </c:pt>
                <c:pt idx="6">
                  <c:v>49126</c:v>
                </c:pt>
                <c:pt idx="7">
                  <c:v>105578</c:v>
                </c:pt>
                <c:pt idx="8">
                  <c:v>146523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계열 1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4E1B-46B9-A718-58CD9D67C47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6"/>
        <c:axId val="579694816"/>
        <c:axId val="938892848"/>
      </c:barChart>
      <c:catAx>
        <c:axId val="579694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938892848"/>
        <c:crosses val="autoZero"/>
        <c:auto val="1"/>
        <c:lblAlgn val="ctr"/>
        <c:lblOffset val="100"/>
        <c:noMultiLvlLbl val="0"/>
      </c:catAx>
      <c:valAx>
        <c:axId val="9388928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57969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rgbClr val="008B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73-0D4C-812A-994F26E5748B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73-0D4C-812A-994F26E5748B}"/>
              </c:ext>
            </c:extLst>
          </c:dP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73-0D4C-812A-994F26E57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Sheet1!$B$71:$B$85</cx:f>
        <cx:lvl ptCount="15">
          <cx:pt idx="0">볼펜</cx:pt>
          <cx:pt idx="1">칼슘/미네랄</cx:pt>
          <cx:pt idx="2">파스텔</cx:pt>
          <cx:pt idx="3">기타해초류</cx:pt>
          <cx:pt idx="4">물걸레청소기</cx:pt>
          <cx:pt idx="5">여아코트</cx:pt>
          <cx:pt idx="6">후추</cx:pt>
          <cx:pt idx="7">영유아재킷</cx:pt>
          <cx:pt idx="8">일반차음료</cx:pt>
          <cx:pt idx="9">국물용건멸치</cx:pt>
          <cx:pt idx="10">수영가방</cx:pt>
          <cx:pt idx="11">쑥갓</cx:pt>
          <cx:pt idx="12">감</cx:pt>
          <cx:pt idx="13">스프레드</cx:pt>
          <cx:pt idx="14">우엉</cx:pt>
        </cx:lvl>
      </cx:strDim>
      <cx:numDim type="val">
        <cx:f>Sheet1!$C$71:$C$85</cx:f>
        <cx:lvl ptCount="15" formatCode="General">
          <cx:pt idx="0">328</cx:pt>
          <cx:pt idx="1">257</cx:pt>
          <cx:pt idx="2">192</cx:pt>
          <cx:pt idx="3">189</cx:pt>
          <cx:pt idx="4">186</cx:pt>
          <cx:pt idx="5">182.66666670000001</cx:pt>
          <cx:pt idx="6">181</cx:pt>
          <cx:pt idx="7">178</cx:pt>
          <cx:pt idx="8">170.5</cx:pt>
          <cx:pt idx="9">167.875</cx:pt>
          <cx:pt idx="10">167</cx:pt>
          <cx:pt idx="11">162.5</cx:pt>
          <cx:pt idx="12">152.70588240000001</cx:pt>
          <cx:pt idx="13">152</cx:pt>
          <cx:pt idx="14">151</cx:pt>
        </cx:lvl>
      </cx:numDim>
    </cx:data>
  </cx:chartData>
  <cx:chart>
    <cx:plotArea>
      <cx:plotAreaRegion>
        <cx:series layoutId="funnel" uniqueId="{1547D90E-5545-5B45-B806-DBFA3C50B77B}">
          <cx:spPr>
            <a:solidFill>
              <a:srgbClr val="008BFF"/>
            </a:solidFill>
          </cx:spPr>
          <cx:dataId val="0"/>
        </cx:series>
      </cx:plotAreaRegion>
      <cx:axis id="0">
        <cx:catScaling gapWidth="1.8200000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/>
            </a:pPr>
            <a:endParaRPr lang="en-US" sz="1200" b="0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ea typeface="나눔스퀘어_ac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CBE13FF-ED00-4F78-B098-90D25E4AF0BA}" type="datetimeFigureOut">
              <a:rPr lang="ko-KR" altLang="en-US" smtClean="0"/>
              <a:pPr/>
              <a:t>2022. 8. 12.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1943894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0D120B5E-33F8-4F9C-ABDE-6E58A108AA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07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Apple SD Gothic Neo" panose="02000300000000000000" pitchFamily="2" charset="-127"/>
        <a:ea typeface="Apple SD Gothic Neo" panose="02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31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8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14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03368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15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06933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16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4767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17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82328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20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05228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55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013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877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23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458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761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75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250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27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343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39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08344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40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058842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41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15990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92200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284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841680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44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8356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883563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46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47188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47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3486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48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1739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35720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76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838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9B8BA3-B6ED-6D4F-8A4C-0B5D7918E40A}" type="slidenum">
              <a:rPr lang="en-KR" smtClean="0"/>
              <a:t>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86720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092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42900" y="1944688"/>
            <a:ext cx="109728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1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sz="16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sz="16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sz="1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sz="16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sz="16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>
              <a:defRPr sz="28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>
              <a:defRPr sz="2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A76116CE-C4A3-4A05-B2D7-7C2E9A889C0F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8/12/22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b="0" i="0" kern="1200">
          <a:solidFill>
            <a:schemeClr val="tx1"/>
          </a:solidFill>
          <a:latin typeface="Apple SD Gothic Neo" panose="02000300000000000000" pitchFamily="2" charset="-127"/>
          <a:ea typeface="Apple SD Gothic Neo" panose="02000300000000000000" pitchFamily="2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14/relationships/chartEx" Target="../charts/chartEx1.xml"/><Relationship Id="rId4" Type="http://schemas.openxmlformats.org/officeDocument/2006/relationships/chart" Target="../charts/char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8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chart" Target="../charts/chart4.xml"/><Relationship Id="rId4" Type="http://schemas.openxmlformats.org/officeDocument/2006/relationships/image" Target="../media/image21.png"/><Relationship Id="rId9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F65B1BC7-6700-3B4D-700B-CB5A25EB7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0"/>
            <a:ext cx="10287000" cy="10287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886237" y="-2730094"/>
            <a:ext cx="15560435" cy="15560435"/>
            <a:chOff x="-2886237" y="-2730094"/>
            <a:chExt cx="15560435" cy="15560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86237" y="-2730094"/>
              <a:ext cx="15560435" cy="15560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006438" y="1979000"/>
            <a:ext cx="2713679" cy="2713679"/>
            <a:chOff x="17006438" y="1979000"/>
            <a:chExt cx="2713679" cy="2713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20835" y="-2730094"/>
            <a:ext cx="15560435" cy="15560435"/>
            <a:chOff x="-3340361" y="-2730094"/>
            <a:chExt cx="15560435" cy="155604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340361" y="-2730094"/>
              <a:ext cx="15560435" cy="155604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9804" y="-1602297"/>
            <a:ext cx="2785858" cy="2783073"/>
            <a:chOff x="13069804" y="-1602297"/>
            <a:chExt cx="2785858" cy="2783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8360" y="1378485"/>
            <a:ext cx="1957354" cy="1957354"/>
            <a:chOff x="16328360" y="1378485"/>
            <a:chExt cx="1957354" cy="1957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838200" y="2044125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 err="1">
                <a:solidFill>
                  <a:schemeClr val="bg1">
                    <a:lumMod val="50000"/>
                  </a:schemeClr>
                </a:solidFill>
                <a:ea typeface="Apple SD Gothic Neo" panose="02000300000000000000" pitchFamily="2" charset="-127"/>
              </a:rPr>
              <a:t>롯데멤버스</a:t>
            </a:r>
            <a:r>
              <a:rPr lang="ko-KR" altLang="en-US" sz="3200" spc="-150" dirty="0">
                <a:solidFill>
                  <a:schemeClr val="bg1">
                    <a:lumMod val="50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3200" spc="-150" dirty="0" err="1">
                <a:solidFill>
                  <a:schemeClr val="bg1">
                    <a:lumMod val="50000"/>
                  </a:schemeClr>
                </a:solidFill>
                <a:ea typeface="Apple SD Gothic Neo" panose="02000300000000000000" pitchFamily="2" charset="-127"/>
              </a:rPr>
              <a:t>빅데이터</a:t>
            </a:r>
            <a:r>
              <a:rPr lang="ko-KR" altLang="en-US" sz="3200" spc="-150" dirty="0">
                <a:solidFill>
                  <a:schemeClr val="bg1">
                    <a:lumMod val="50000"/>
                  </a:schemeClr>
                </a:solidFill>
                <a:ea typeface="Apple SD Gothic Neo" panose="02000300000000000000" pitchFamily="2" charset="-127"/>
              </a:rPr>
              <a:t> 경진대회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6339" y="8547675"/>
            <a:ext cx="2171072" cy="473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031510"/>
            <a:ext cx="112891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a typeface="Apple SD Gothic Neo" panose="02000300000000000000" pitchFamily="2" charset="-127"/>
              </a:rPr>
              <a:t>온라인 상품 판매량 증진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a typeface="Apple SD Gothic Neo" panose="02000300000000000000" pitchFamily="2" charset="-127"/>
              </a:rPr>
              <a:t>을 위한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  <a:ea typeface="Apple SD Gothic Neo" panose="02000300000000000000" pitchFamily="2" charset="-127"/>
            </a:endParaRPr>
          </a:p>
          <a:p>
            <a:r>
              <a:rPr lang="ko-KR" altLang="en-US" sz="5400" b="1" dirty="0">
                <a:solidFill>
                  <a:srgbClr val="008BFF"/>
                </a:solidFill>
                <a:ea typeface="Apple SD Gothic Neo" panose="02000300000000000000" pitchFamily="2" charset="-127"/>
              </a:rPr>
              <a:t>추천 시스템 개발</a:t>
            </a:r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4400" b="1" dirty="0">
                <a:solidFill>
                  <a:srgbClr val="008BFF"/>
                </a:solidFill>
                <a:ea typeface="Apple SD Gothic Neo" panose="02000300000000000000" pitchFamily="2" charset="-127"/>
              </a:rPr>
              <a:t>및</a:t>
            </a:r>
            <a:endParaRPr lang="en-US" altLang="ko-KR" sz="4400" b="1" dirty="0">
              <a:solidFill>
                <a:srgbClr val="008BFF"/>
              </a:solidFill>
              <a:ea typeface="Apple SD Gothic Neo" panose="02000300000000000000" pitchFamily="2" charset="-127"/>
            </a:endParaRPr>
          </a:p>
          <a:p>
            <a:r>
              <a:rPr lang="ko-KR" altLang="en-US" sz="5400" b="1" dirty="0">
                <a:solidFill>
                  <a:srgbClr val="008BFF"/>
                </a:solidFill>
                <a:ea typeface="Apple SD Gothic Neo" panose="02000300000000000000" pitchFamily="2" charset="-127"/>
              </a:rPr>
              <a:t>개인화 마케팅 전략 제안</a:t>
            </a:r>
            <a:endParaRPr lang="ko-KR" altLang="en-US" sz="4800" b="1" dirty="0">
              <a:solidFill>
                <a:srgbClr val="008BFF"/>
              </a:solidFill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AA80-3CAB-F9C7-F589-F5D3EC2D8663}"/>
              </a:ext>
            </a:extLst>
          </p:cNvPr>
          <p:cNvSpPr txBox="1"/>
          <p:nvPr/>
        </p:nvSpPr>
        <p:spPr>
          <a:xfrm>
            <a:off x="1076446" y="7382589"/>
            <a:ext cx="5676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동국대학교 통계학과 박지현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(wlguni@dgu.ac.kr)</a:t>
            </a: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동국대학교 통계학과 안도현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(god2000sus@naver.com)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2C76A9-C982-EDF7-9A8C-AACFD16DC00E}"/>
              </a:ext>
            </a:extLst>
          </p:cNvPr>
          <p:cNvCxnSpPr>
            <a:cxnSpLocks/>
          </p:cNvCxnSpPr>
          <p:nvPr/>
        </p:nvCxnSpPr>
        <p:spPr>
          <a:xfrm>
            <a:off x="1066800" y="7455103"/>
            <a:ext cx="0" cy="66019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E6D93D8-312C-5F43-55D1-3931970340DA}"/>
              </a:ext>
            </a:extLst>
          </p:cNvPr>
          <p:cNvSpPr txBox="1"/>
          <p:nvPr/>
        </p:nvSpPr>
        <p:spPr>
          <a:xfrm>
            <a:off x="976339" y="6743700"/>
            <a:ext cx="4420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안다비젼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Apple SD Gothic Neo" panose="02000300000000000000" pitchFamily="2" charset="-127"/>
              </a:rPr>
              <a:t>팀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a typeface="Apple SD Gothic Neo" panose="02000300000000000000" pitchFamily="2" charset="-127"/>
            </a:endParaRPr>
          </a:p>
        </p:txBody>
      </p:sp>
      <p:pic>
        <p:nvPicPr>
          <p:cNvPr id="1030" name="Picture 6" descr="롯데멤버스, 고려대와 코로나19 대응 사업 모델 발굴 나서 - 지디넷코리아">
            <a:extLst>
              <a:ext uri="{FF2B5EF4-FFF2-40B4-BE49-F238E27FC236}">
                <a16:creationId xmlns:a16="http://schemas.microsoft.com/office/drawing/2014/main" id="{702158A0-FFBD-B900-84DF-7B2BDCF46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519581"/>
            <a:ext cx="2272420" cy="66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그룹 1002">
            <a:extLst>
              <a:ext uri="{FF2B5EF4-FFF2-40B4-BE49-F238E27FC236}">
                <a16:creationId xmlns:a16="http://schemas.microsoft.com/office/drawing/2014/main" id="{8F4C96AA-2B74-7E9D-09CF-9B569E53F6B0}"/>
              </a:ext>
            </a:extLst>
          </p:cNvPr>
          <p:cNvGrpSpPr>
            <a:grpSpLocks/>
          </p:cNvGrpSpPr>
          <p:nvPr/>
        </p:nvGrpSpPr>
        <p:grpSpPr>
          <a:xfrm>
            <a:off x="914401" y="2041047"/>
            <a:ext cx="5047619" cy="3814254"/>
            <a:chOff x="1228094" y="3793143"/>
            <a:chExt cx="5047619" cy="60862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7" name="Object 9">
              <a:extLst>
                <a:ext uri="{FF2B5EF4-FFF2-40B4-BE49-F238E27FC236}">
                  <a16:creationId xmlns:a16="http://schemas.microsoft.com/office/drawing/2014/main" id="{9226A20F-C0D2-CE7C-BDC3-DFF37CE94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94" y="3793143"/>
              <a:ext cx="5047619" cy="6086283"/>
            </a:xfrm>
            <a:prstGeom prst="rect">
              <a:avLst/>
            </a:prstGeom>
          </p:spPr>
        </p:pic>
      </p:grpSp>
      <p:grpSp>
        <p:nvGrpSpPr>
          <p:cNvPr id="89" name="그룹 1002">
            <a:extLst>
              <a:ext uri="{FF2B5EF4-FFF2-40B4-BE49-F238E27FC236}">
                <a16:creationId xmlns:a16="http://schemas.microsoft.com/office/drawing/2014/main" id="{76DD6950-F9A1-D0D8-2A65-2790E04B8BCE}"/>
              </a:ext>
            </a:extLst>
          </p:cNvPr>
          <p:cNvGrpSpPr>
            <a:grpSpLocks/>
          </p:cNvGrpSpPr>
          <p:nvPr/>
        </p:nvGrpSpPr>
        <p:grpSpPr>
          <a:xfrm>
            <a:off x="6620190" y="2041046"/>
            <a:ext cx="5047619" cy="3814250"/>
            <a:chOff x="1228094" y="3793143"/>
            <a:chExt cx="5047619" cy="60862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2" name="Object 9">
              <a:extLst>
                <a:ext uri="{FF2B5EF4-FFF2-40B4-BE49-F238E27FC236}">
                  <a16:creationId xmlns:a16="http://schemas.microsoft.com/office/drawing/2014/main" id="{323B0DEC-863A-86BE-3685-B1F2B3420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94" y="3793143"/>
              <a:ext cx="5047619" cy="6086283"/>
            </a:xfrm>
            <a:prstGeom prst="rect">
              <a:avLst/>
            </a:prstGeom>
          </p:spPr>
        </p:pic>
      </p:grpSp>
      <p:grpSp>
        <p:nvGrpSpPr>
          <p:cNvPr id="93" name="그룹 1002">
            <a:extLst>
              <a:ext uri="{FF2B5EF4-FFF2-40B4-BE49-F238E27FC236}">
                <a16:creationId xmlns:a16="http://schemas.microsoft.com/office/drawing/2014/main" id="{30817624-C984-13EE-14D1-B25C23BEE3A7}"/>
              </a:ext>
            </a:extLst>
          </p:cNvPr>
          <p:cNvGrpSpPr>
            <a:grpSpLocks/>
          </p:cNvGrpSpPr>
          <p:nvPr/>
        </p:nvGrpSpPr>
        <p:grpSpPr>
          <a:xfrm>
            <a:off x="12325979" y="2019300"/>
            <a:ext cx="5047619" cy="3834910"/>
            <a:chOff x="1228094" y="3793143"/>
            <a:chExt cx="5047619" cy="60862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5" name="Object 9">
              <a:extLst>
                <a:ext uri="{FF2B5EF4-FFF2-40B4-BE49-F238E27FC236}">
                  <a16:creationId xmlns:a16="http://schemas.microsoft.com/office/drawing/2014/main" id="{EBED96E7-5768-F44A-2D16-EB788953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94" y="3793143"/>
              <a:ext cx="5047619" cy="6086283"/>
            </a:xfrm>
            <a:prstGeom prst="rect">
              <a:avLst/>
            </a:prstGeom>
          </p:spPr>
        </p:pic>
      </p:grp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79C60F31-8709-4814-8384-B93BE6D1B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185205"/>
              </p:ext>
            </p:extLst>
          </p:nvPr>
        </p:nvGraphicFramePr>
        <p:xfrm>
          <a:off x="1166725" y="2187239"/>
          <a:ext cx="4473230" cy="2554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615">
                  <a:extLst>
                    <a:ext uri="{9D8B030D-6E8A-4147-A177-3AD203B41FA5}">
                      <a16:colId xmlns:a16="http://schemas.microsoft.com/office/drawing/2014/main" val="2769904769"/>
                    </a:ext>
                  </a:extLst>
                </a:gridCol>
                <a:gridCol w="2236615">
                  <a:extLst>
                    <a:ext uri="{9D8B030D-6E8A-4147-A177-3AD203B41FA5}">
                      <a16:colId xmlns:a16="http://schemas.microsoft.com/office/drawing/2014/main" val="2245792610"/>
                    </a:ext>
                  </a:extLst>
                </a:gridCol>
              </a:tblGrid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264143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고객의 고유 식별번호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128251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성별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남성</a:t>
                      </a:r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 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772617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연령대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대</a:t>
                      </a:r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~70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061312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거주지대분류코드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지역 대분류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3973"/>
                  </a:ext>
                </a:extLst>
              </a:tr>
            </a:tbl>
          </a:graphicData>
        </a:graphic>
      </p:graphicFrame>
      <p:graphicFrame>
        <p:nvGraphicFramePr>
          <p:cNvPr id="130" name="표 10">
            <a:extLst>
              <a:ext uri="{FF2B5EF4-FFF2-40B4-BE49-F238E27FC236}">
                <a16:creationId xmlns:a16="http://schemas.microsoft.com/office/drawing/2014/main" id="{B2C6672B-96D1-325B-DE59-4A69E73E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79634"/>
              </p:ext>
            </p:extLst>
          </p:nvPr>
        </p:nvGraphicFramePr>
        <p:xfrm>
          <a:off x="6949128" y="2229287"/>
          <a:ext cx="4473230" cy="2554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615">
                  <a:extLst>
                    <a:ext uri="{9D8B030D-6E8A-4147-A177-3AD203B41FA5}">
                      <a16:colId xmlns:a16="http://schemas.microsoft.com/office/drawing/2014/main" val="2769904769"/>
                    </a:ext>
                  </a:extLst>
                </a:gridCol>
                <a:gridCol w="2236615">
                  <a:extLst>
                    <a:ext uri="{9D8B030D-6E8A-4147-A177-3AD203B41FA5}">
                      <a16:colId xmlns:a16="http://schemas.microsoft.com/office/drawing/2014/main" val="2245792610"/>
                    </a:ext>
                  </a:extLst>
                </a:gridCol>
              </a:tblGrid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264143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고객의 고유 식별번호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128251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코드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772617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채널 구분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온라인</a:t>
                      </a:r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오프라인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061312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...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...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3973"/>
                  </a:ext>
                </a:extLst>
              </a:tr>
            </a:tbl>
          </a:graphicData>
        </a:graphic>
      </p:graphicFrame>
      <p:graphicFrame>
        <p:nvGraphicFramePr>
          <p:cNvPr id="137" name="표 10">
            <a:extLst>
              <a:ext uri="{FF2B5EF4-FFF2-40B4-BE49-F238E27FC236}">
                <a16:creationId xmlns:a16="http://schemas.microsoft.com/office/drawing/2014/main" id="{35C0C7B7-8578-F8C2-EF21-8E6C96C1E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954387"/>
              </p:ext>
            </p:extLst>
          </p:nvPr>
        </p:nvGraphicFramePr>
        <p:xfrm>
          <a:off x="12614743" y="2171700"/>
          <a:ext cx="4473230" cy="2554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615">
                  <a:extLst>
                    <a:ext uri="{9D8B030D-6E8A-4147-A177-3AD203B41FA5}">
                      <a16:colId xmlns:a16="http://schemas.microsoft.com/office/drawing/2014/main" val="2769904769"/>
                    </a:ext>
                  </a:extLst>
                </a:gridCol>
                <a:gridCol w="2236615">
                  <a:extLst>
                    <a:ext uri="{9D8B030D-6E8A-4147-A177-3AD203B41FA5}">
                      <a16:colId xmlns:a16="http://schemas.microsoft.com/office/drawing/2014/main" val="2245792610"/>
                    </a:ext>
                  </a:extLst>
                </a:gridCol>
              </a:tblGrid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264143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코드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5128251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소분류명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2772617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대분류명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카테고리 대분류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0061312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중분류명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카테고리 중분류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39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8D2D1AB-EF0D-1524-8728-5E16EC2CA29B}"/>
              </a:ext>
            </a:extLst>
          </p:cNvPr>
          <p:cNvSpPr txBox="1"/>
          <p:nvPr/>
        </p:nvSpPr>
        <p:spPr>
          <a:xfrm>
            <a:off x="523201" y="530810"/>
            <a:ext cx="504761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01.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사용 데이터 소개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57580B23-1751-EEFB-FF85-68FC349BF97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570820" y="884817"/>
            <a:ext cx="1134558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560A48-B10A-9C9C-6441-B0EEDC883009}"/>
              </a:ext>
            </a:extLst>
          </p:cNvPr>
          <p:cNvSpPr txBox="1"/>
          <p:nvPr/>
        </p:nvSpPr>
        <p:spPr>
          <a:xfrm>
            <a:off x="17068800" y="7001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E0788016-5364-3D21-190A-1A141220BFCA}"/>
              </a:ext>
            </a:extLst>
          </p:cNvPr>
          <p:cNvSpPr/>
          <p:nvPr/>
        </p:nvSpPr>
        <p:spPr>
          <a:xfrm>
            <a:off x="7407389" y="1257300"/>
            <a:ext cx="3403320" cy="617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 사용 데이터</a:t>
            </a:r>
            <a:endParaRPr lang="en-KR" sz="2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E165AF-B6B1-B512-5E32-0BB7449F3DF4}"/>
              </a:ext>
            </a:extLst>
          </p:cNvPr>
          <p:cNvSpPr/>
          <p:nvPr/>
        </p:nvSpPr>
        <p:spPr>
          <a:xfrm>
            <a:off x="2101664" y="4936643"/>
            <a:ext cx="2603351" cy="645752"/>
          </a:xfrm>
          <a:prstGeom prst="rect">
            <a:avLst/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데모 정보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F175ED-7335-A590-A3FC-DD09BF1C2939}"/>
              </a:ext>
            </a:extLst>
          </p:cNvPr>
          <p:cNvSpPr/>
          <p:nvPr/>
        </p:nvSpPr>
        <p:spPr>
          <a:xfrm>
            <a:off x="7420223" y="4958868"/>
            <a:ext cx="3461138" cy="645752"/>
          </a:xfrm>
          <a:prstGeom prst="rect">
            <a:avLst/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구매 정보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721C56-AC91-D95F-A885-CA172006752E}"/>
              </a:ext>
            </a:extLst>
          </p:cNvPr>
          <p:cNvSpPr/>
          <p:nvPr/>
        </p:nvSpPr>
        <p:spPr>
          <a:xfrm>
            <a:off x="13580759" y="4958868"/>
            <a:ext cx="2529047" cy="645752"/>
          </a:xfrm>
          <a:prstGeom prst="rect">
            <a:avLst/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분류 정보</a:t>
            </a:r>
          </a:p>
        </p:txBody>
      </p:sp>
      <p:sp>
        <p:nvSpPr>
          <p:cNvPr id="4" name="사각형: 둥근 모서리 34">
            <a:extLst>
              <a:ext uri="{FF2B5EF4-FFF2-40B4-BE49-F238E27FC236}">
                <a16:creationId xmlns:a16="http://schemas.microsoft.com/office/drawing/2014/main" id="{12B42C08-F846-CE5A-8161-1E1AC37BF5D1}"/>
              </a:ext>
            </a:extLst>
          </p:cNvPr>
          <p:cNvSpPr/>
          <p:nvPr/>
        </p:nvSpPr>
        <p:spPr>
          <a:xfrm>
            <a:off x="7442340" y="6057900"/>
            <a:ext cx="3403320" cy="617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</a:t>
            </a:r>
            <a:r>
              <a:rPr 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endParaRPr lang="en-KR" sz="2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1217C490-28F2-465C-014A-B14C9AD13989}"/>
              </a:ext>
            </a:extLst>
          </p:cNvPr>
          <p:cNvGrpSpPr>
            <a:grpSpLocks/>
          </p:cNvGrpSpPr>
          <p:nvPr/>
        </p:nvGrpSpPr>
        <p:grpSpPr>
          <a:xfrm>
            <a:off x="6620190" y="6877537"/>
            <a:ext cx="5047619" cy="3142763"/>
            <a:chOff x="1228094" y="3793143"/>
            <a:chExt cx="5047619" cy="60862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B443120-6F75-3ABA-1AC8-8A715C70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8094" y="3793143"/>
              <a:ext cx="5047619" cy="6086283"/>
            </a:xfrm>
            <a:prstGeom prst="rect">
              <a:avLst/>
            </a:prstGeom>
          </p:spPr>
        </p:pic>
      </p:grpSp>
      <p:sp>
        <p:nvSpPr>
          <p:cNvPr id="19" name="직사각형 15">
            <a:extLst>
              <a:ext uri="{FF2B5EF4-FFF2-40B4-BE49-F238E27FC236}">
                <a16:creationId xmlns:a16="http://schemas.microsoft.com/office/drawing/2014/main" id="{E42A2C7B-3671-8531-4794-846873306699}"/>
              </a:ext>
            </a:extLst>
          </p:cNvPr>
          <p:cNvSpPr/>
          <p:nvPr/>
        </p:nvSpPr>
        <p:spPr>
          <a:xfrm>
            <a:off x="7420223" y="9163492"/>
            <a:ext cx="3461138" cy="678847"/>
          </a:xfrm>
          <a:prstGeom prst="rect">
            <a:avLst/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온라인쇼핑몰 판매매체별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상품군별거래액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E10A7E6-AACF-44FB-1CEC-6DC9359C0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647277"/>
              </p:ext>
            </p:extLst>
          </p:nvPr>
        </p:nvGraphicFramePr>
        <p:xfrm>
          <a:off x="6907384" y="7040119"/>
          <a:ext cx="4473230" cy="2043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6615">
                  <a:extLst>
                    <a:ext uri="{9D8B030D-6E8A-4147-A177-3AD203B41FA5}">
                      <a16:colId xmlns:a16="http://schemas.microsoft.com/office/drawing/2014/main" val="3823449831"/>
                    </a:ext>
                  </a:extLst>
                </a:gridCol>
                <a:gridCol w="2236615">
                  <a:extLst>
                    <a:ext uri="{9D8B030D-6E8A-4147-A177-3AD203B41FA5}">
                      <a16:colId xmlns:a16="http://schemas.microsoft.com/office/drawing/2014/main" val="3591807969"/>
                    </a:ext>
                  </a:extLst>
                </a:gridCol>
              </a:tblGrid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5504171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상품군별</a:t>
                      </a:r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상품군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776996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월별 판매금액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’17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~’22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년 금액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872451"/>
                  </a:ext>
                </a:extLst>
              </a:tr>
              <a:tr h="51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64002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445B69-17A4-BA93-4FCE-9C06B93BF847}"/>
              </a:ext>
            </a:extLst>
          </p:cNvPr>
          <p:cNvSpPr txBox="1"/>
          <p:nvPr/>
        </p:nvSpPr>
        <p:spPr>
          <a:xfrm>
            <a:off x="11714270" y="9657673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출처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통계청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76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차트 101">
            <a:extLst>
              <a:ext uri="{FF2B5EF4-FFF2-40B4-BE49-F238E27FC236}">
                <a16:creationId xmlns:a16="http://schemas.microsoft.com/office/drawing/2014/main" id="{6F54317B-2C11-15AA-B1DE-B22D5A22D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745120"/>
              </p:ext>
            </p:extLst>
          </p:nvPr>
        </p:nvGraphicFramePr>
        <p:xfrm>
          <a:off x="5984686" y="4412414"/>
          <a:ext cx="5356281" cy="379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1" name="차트 100">
            <a:extLst>
              <a:ext uri="{FF2B5EF4-FFF2-40B4-BE49-F238E27FC236}">
                <a16:creationId xmlns:a16="http://schemas.microsoft.com/office/drawing/2014/main" id="{0A3121E5-81C3-DF53-995A-F6C581AB8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0433892"/>
              </p:ext>
            </p:extLst>
          </p:nvPr>
        </p:nvGraphicFramePr>
        <p:xfrm>
          <a:off x="929983" y="4475876"/>
          <a:ext cx="5356281" cy="3791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9C83D15-63E5-D559-2943-7FAD9C63FE80}"/>
              </a:ext>
            </a:extLst>
          </p:cNvPr>
          <p:cNvSpPr txBox="1">
            <a:spLocks/>
          </p:cNvSpPr>
          <p:nvPr/>
        </p:nvSpPr>
        <p:spPr>
          <a:xfrm>
            <a:off x="2184288" y="5740107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</a:t>
            </a:r>
            <a:endParaRPr lang="en-US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90%</a:t>
            </a:r>
            <a:endParaRPr lang="ko-KR" alt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766293-5AD7-933E-8CE2-2F4D1A47F8EB}"/>
              </a:ext>
            </a:extLst>
          </p:cNvPr>
          <p:cNvSpPr txBox="1">
            <a:spLocks/>
          </p:cNvSpPr>
          <p:nvPr/>
        </p:nvSpPr>
        <p:spPr>
          <a:xfrm>
            <a:off x="4230720" y="6409080"/>
            <a:ext cx="1012669" cy="65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</a:t>
            </a: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</a:t>
            </a:r>
            <a:endParaRPr lang="ko-KR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8FC1D-7470-F323-327D-E009C0A47AF7}"/>
              </a:ext>
            </a:extLst>
          </p:cNvPr>
          <p:cNvSpPr txBox="1"/>
          <p:nvPr/>
        </p:nvSpPr>
        <p:spPr>
          <a:xfrm>
            <a:off x="838200" y="3407964"/>
            <a:ext cx="28616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</a:t>
            </a:r>
          </a:p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 및 온라인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비율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5A70C12-894C-A0A6-D313-2378C028B9B0}"/>
              </a:ext>
            </a:extLst>
          </p:cNvPr>
          <p:cNvSpPr txBox="1">
            <a:spLocks/>
          </p:cNvSpPr>
          <p:nvPr/>
        </p:nvSpPr>
        <p:spPr>
          <a:xfrm>
            <a:off x="8761909" y="5356125"/>
            <a:ext cx="1242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42.5%</a:t>
            </a:r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9B0BEA-1D6C-FB6C-D0EC-6909D8DC7E12}"/>
              </a:ext>
            </a:extLst>
          </p:cNvPr>
          <p:cNvSpPr txBox="1">
            <a:spLocks/>
          </p:cNvSpPr>
          <p:nvPr/>
        </p:nvSpPr>
        <p:spPr>
          <a:xfrm>
            <a:off x="7478920" y="6450712"/>
            <a:ext cx="12426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</a:t>
            </a:r>
            <a:endParaRPr lang="en-US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57.5%</a:t>
            </a:r>
            <a:endParaRPr lang="ko-KR" alt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1178BB-2D3D-B40A-74AC-6D3FFB677819}"/>
              </a:ext>
            </a:extLst>
          </p:cNvPr>
          <p:cNvSpPr txBox="1"/>
          <p:nvPr/>
        </p:nvSpPr>
        <p:spPr>
          <a:xfrm>
            <a:off x="5806783" y="3404480"/>
            <a:ext cx="28616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LPAY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</a:t>
            </a:r>
          </a:p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 및 온라인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비율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57C3121-232F-D40B-0571-AA2EB668B735}"/>
              </a:ext>
            </a:extLst>
          </p:cNvPr>
          <p:cNvCxnSpPr/>
          <p:nvPr/>
        </p:nvCxnSpPr>
        <p:spPr>
          <a:xfrm>
            <a:off x="11049000" y="3297437"/>
            <a:ext cx="0" cy="5351263"/>
          </a:xfrm>
          <a:prstGeom prst="line">
            <a:avLst/>
          </a:prstGeom>
          <a:ln w="25400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DD9DBB-8F6F-C16F-B1B5-46916EC5353E}"/>
              </a:ext>
            </a:extLst>
          </p:cNvPr>
          <p:cNvSpPr/>
          <p:nvPr/>
        </p:nvSpPr>
        <p:spPr>
          <a:xfrm>
            <a:off x="11670235" y="3586396"/>
            <a:ext cx="5410200" cy="106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구매 데이터는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구매가 더 많은 비율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D54F888-7411-9EDC-D1DC-F18841957310}"/>
              </a:ext>
            </a:extLst>
          </p:cNvPr>
          <p:cNvSpPr/>
          <p:nvPr/>
        </p:nvSpPr>
        <p:spPr>
          <a:xfrm>
            <a:off x="11670235" y="4897637"/>
            <a:ext cx="5410200" cy="138737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엘페이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 데이터는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이용이 좀 더 많은 비율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엘페이의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접근성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온라인이 더 좋기 때문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990D209-11D3-459A-AB30-B01A200DC351}"/>
              </a:ext>
            </a:extLst>
          </p:cNvPr>
          <p:cNvSpPr/>
          <p:nvPr/>
        </p:nvSpPr>
        <p:spPr>
          <a:xfrm>
            <a:off x="11670235" y="7248197"/>
            <a:ext cx="5410200" cy="1066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상품 구매 비중을 늘린다면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sz="2000" b="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엘페이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이용을 늘리는 효과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 기대 가능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13E4D788-EBA7-BF6E-744F-A30E30C66EC0}"/>
              </a:ext>
            </a:extLst>
          </p:cNvPr>
          <p:cNvSpPr/>
          <p:nvPr/>
        </p:nvSpPr>
        <p:spPr>
          <a:xfrm>
            <a:off x="14079215" y="6556980"/>
            <a:ext cx="691391" cy="494703"/>
          </a:xfrm>
          <a:prstGeom prst="downArrow">
            <a:avLst>
              <a:gd name="adj1" fmla="val 50000"/>
              <a:gd name="adj2" fmla="val 56161"/>
            </a:avLst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52100-A706-9218-8CDC-A78394FD345C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3" name="Straight Connector 47">
            <a:extLst>
              <a:ext uri="{FF2B5EF4-FFF2-40B4-BE49-F238E27FC236}">
                <a16:creationId xmlns:a16="http://schemas.microsoft.com/office/drawing/2014/main" id="{881CF620-82CD-6138-D742-A8F5B3832D0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A913BD-8924-7802-3A5A-A620CD2123AA}"/>
              </a:ext>
            </a:extLst>
          </p:cNvPr>
          <p:cNvSpPr txBox="1"/>
          <p:nvPr/>
        </p:nvSpPr>
        <p:spPr>
          <a:xfrm>
            <a:off x="17068800" y="70015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5B0A196A-20A1-4FA0-D9D1-EFC34CE90DB8}"/>
              </a:ext>
            </a:extLst>
          </p:cNvPr>
          <p:cNvSpPr/>
          <p:nvPr/>
        </p:nvSpPr>
        <p:spPr>
          <a:xfrm>
            <a:off x="520882" y="1638300"/>
            <a:ext cx="6184717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 및 온라인 구매 경향</a:t>
            </a:r>
          </a:p>
        </p:txBody>
      </p:sp>
    </p:spTree>
    <p:extLst>
      <p:ext uri="{BB962C8B-B14F-4D97-AF65-F5344CB8AC3E}">
        <p14:creationId xmlns:p14="http://schemas.microsoft.com/office/powerpoint/2010/main" val="302223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AAD6B-9BB1-A957-0754-EF53E01B1736}"/>
              </a:ext>
            </a:extLst>
          </p:cNvPr>
          <p:cNvSpPr/>
          <p:nvPr/>
        </p:nvSpPr>
        <p:spPr>
          <a:xfrm>
            <a:off x="9888620" y="6972300"/>
            <a:ext cx="7796716" cy="2699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477FA7-0FC1-BA2C-707D-A92CDB7E71CB}"/>
              </a:ext>
            </a:extLst>
          </p:cNvPr>
          <p:cNvSpPr txBox="1"/>
          <p:nvPr/>
        </p:nvSpPr>
        <p:spPr>
          <a:xfrm>
            <a:off x="10153275" y="7179226"/>
            <a:ext cx="7279365" cy="2287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전체적으로 롯데 유통사의 상품 구매가 온라인보다 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오프라인에서 더 활발히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이루어지고 있음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오프라인 상품 구매 현황은 일정한 수준을 유지하고 있고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쇼핑몰 판매 동향은 </a:t>
            </a: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이후 거래액이 증가하는 추세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반면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유통사의 온라인 상품 구매의 경우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이후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금액과 건수가 </a:t>
            </a:r>
            <a:r>
              <a:rPr lang="ko-KR" altLang="en-US" sz="20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매우 줄어들고 있음</a:t>
            </a:r>
            <a:endParaRPr lang="en-US" altLang="ko-KR" sz="200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2307D77F-25B8-91A7-881D-F1A8CDA4820E}"/>
              </a:ext>
            </a:extLst>
          </p:cNvPr>
          <p:cNvSpPr/>
          <p:nvPr/>
        </p:nvSpPr>
        <p:spPr>
          <a:xfrm>
            <a:off x="726370" y="3006680"/>
            <a:ext cx="490814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구매 현황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EC958D00-7BC5-C17A-9A0D-4B0FB506E49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8" y="4043773"/>
            <a:ext cx="8521344" cy="20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16F4251-3447-B337-4976-E057B2645A19}"/>
              </a:ext>
            </a:extLst>
          </p:cNvPr>
          <p:cNvSpPr txBox="1"/>
          <p:nvPr/>
        </p:nvSpPr>
        <p:spPr>
          <a:xfrm>
            <a:off x="452918" y="4130410"/>
            <a:ext cx="490840" cy="185281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0.6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0.4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0F9BC3-611F-4B44-FACD-6B2013E4C9EC}"/>
              </a:ext>
            </a:extLst>
          </p:cNvPr>
          <p:cNvSpPr txBox="1"/>
          <p:nvPr/>
        </p:nvSpPr>
        <p:spPr>
          <a:xfrm>
            <a:off x="9063518" y="4149680"/>
            <a:ext cx="490840" cy="179126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0.4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0.3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0.1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0.0</a:t>
            </a:r>
          </a:p>
        </p:txBody>
      </p:sp>
      <p:sp>
        <p:nvSpPr>
          <p:cNvPr id="11" name="사각형: 둥근 모서리 34">
            <a:extLst>
              <a:ext uri="{FF2B5EF4-FFF2-40B4-BE49-F238E27FC236}">
                <a16:creationId xmlns:a16="http://schemas.microsoft.com/office/drawing/2014/main" id="{41B65FB3-A244-81D6-5A83-78BDA9203D82}"/>
              </a:ext>
            </a:extLst>
          </p:cNvPr>
          <p:cNvSpPr/>
          <p:nvPr/>
        </p:nvSpPr>
        <p:spPr>
          <a:xfrm>
            <a:off x="520883" y="1638300"/>
            <a:ext cx="6073568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날짜에 따른 상품 구매 현황</a:t>
            </a:r>
          </a:p>
        </p:txBody>
      </p:sp>
      <p:cxnSp>
        <p:nvCxnSpPr>
          <p:cNvPr id="4" name="Straight Connector 47">
            <a:extLst>
              <a:ext uri="{FF2B5EF4-FFF2-40B4-BE49-F238E27FC236}">
                <a16:creationId xmlns:a16="http://schemas.microsoft.com/office/drawing/2014/main" id="{21C103FE-5A46-DA77-C881-16125A66115C}"/>
              </a:ext>
            </a:extLst>
          </p:cNvPr>
          <p:cNvCxnSpPr>
            <a:cxnSpLocks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C72885-35BF-E02F-23A4-AA39AE20087D}"/>
              </a:ext>
            </a:extLst>
          </p:cNvPr>
          <p:cNvSpPr txBox="1"/>
          <p:nvPr/>
        </p:nvSpPr>
        <p:spPr>
          <a:xfrm>
            <a:off x="17068800" y="7001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85EC01-3398-6109-BBCC-119E0A0EBAEB}"/>
              </a:ext>
            </a:extLst>
          </p:cNvPr>
          <p:cNvSpPr/>
          <p:nvPr/>
        </p:nvSpPr>
        <p:spPr>
          <a:xfrm>
            <a:off x="9753600" y="3006680"/>
            <a:ext cx="490814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쇼핑몰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판매 동향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80261-33E0-6DC1-09A6-7DF43CDD5A07}"/>
                  </a:ext>
                </a:extLst>
              </p:cNvPr>
              <p:cNvSpPr txBox="1"/>
              <p:nvPr/>
            </p:nvSpPr>
            <p:spPr>
              <a:xfrm>
                <a:off x="901990" y="3745238"/>
                <a:ext cx="2133918" cy="4001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금액 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천만 원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80261-33E0-6DC1-09A6-7DF43CDD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90" y="3745238"/>
                <a:ext cx="2133918" cy="400110"/>
              </a:xfrm>
              <a:prstGeom prst="rect">
                <a:avLst/>
              </a:prstGeom>
              <a:blipFill>
                <a:blip r:embed="rId4"/>
                <a:stretch>
                  <a:fillRect l="-588" t="-6061" r="-1765" b="-2424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77F653-1A7F-13D4-B0C2-9BF339C3BBB9}"/>
                  </a:ext>
                </a:extLst>
              </p:cNvPr>
              <p:cNvSpPr txBox="1"/>
              <p:nvPr/>
            </p:nvSpPr>
            <p:spPr>
              <a:xfrm>
                <a:off x="7205425" y="3692480"/>
                <a:ext cx="1912703" cy="4001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FFCD4A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건수 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만 개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FFCD4A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77F653-1A7F-13D4-B0C2-9BF339C3B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425" y="3692480"/>
                <a:ext cx="1912703" cy="400110"/>
              </a:xfrm>
              <a:prstGeom prst="rect">
                <a:avLst/>
              </a:prstGeom>
              <a:blipFill>
                <a:blip r:embed="rId5"/>
                <a:stretch>
                  <a:fillRect l="-654" t="-6061" r="-1961" b="-2424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6CB98F0-F6D6-9A0D-F7C6-5A37C271B8FF}"/>
              </a:ext>
            </a:extLst>
          </p:cNvPr>
          <p:cNvSpPr txBox="1"/>
          <p:nvPr/>
        </p:nvSpPr>
        <p:spPr>
          <a:xfrm>
            <a:off x="833918" y="5934934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4F192A-18F7-5827-54B2-3235ACB7CFEA}"/>
              </a:ext>
            </a:extLst>
          </p:cNvPr>
          <p:cNvSpPr txBox="1"/>
          <p:nvPr/>
        </p:nvSpPr>
        <p:spPr>
          <a:xfrm>
            <a:off x="2017769" y="5934934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A75A53-4E77-BBD9-2873-17DF060FA0BB}"/>
              </a:ext>
            </a:extLst>
          </p:cNvPr>
          <p:cNvSpPr txBox="1"/>
          <p:nvPr/>
        </p:nvSpPr>
        <p:spPr>
          <a:xfrm>
            <a:off x="3209251" y="5934933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511BEE-326F-8390-138D-8B85B4705556}"/>
              </a:ext>
            </a:extLst>
          </p:cNvPr>
          <p:cNvSpPr txBox="1"/>
          <p:nvPr/>
        </p:nvSpPr>
        <p:spPr>
          <a:xfrm>
            <a:off x="4382716" y="5934932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794366-8583-1534-060F-14E9FD785A16}"/>
              </a:ext>
            </a:extLst>
          </p:cNvPr>
          <p:cNvSpPr txBox="1"/>
          <p:nvPr/>
        </p:nvSpPr>
        <p:spPr>
          <a:xfrm>
            <a:off x="5673265" y="5932020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4F6A6F-50E4-B5FC-CCF8-5FF6C221A420}"/>
              </a:ext>
            </a:extLst>
          </p:cNvPr>
          <p:cNvSpPr txBox="1"/>
          <p:nvPr/>
        </p:nvSpPr>
        <p:spPr>
          <a:xfrm>
            <a:off x="6858042" y="5939935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A0A3FE-4613-8AF2-D29E-2B1549B886AF}"/>
              </a:ext>
            </a:extLst>
          </p:cNvPr>
          <p:cNvSpPr txBox="1"/>
          <p:nvPr/>
        </p:nvSpPr>
        <p:spPr>
          <a:xfrm>
            <a:off x="8042819" y="5939935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8ABFFC2-AA98-0C00-408C-64B93115D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" t="8403"/>
          <a:stretch/>
        </p:blipFill>
        <p:spPr bwMode="auto">
          <a:xfrm>
            <a:off x="9928035" y="4130040"/>
            <a:ext cx="7757301" cy="204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C2A71-0C4C-116E-8FA0-5C2055F3542C}"/>
                  </a:ext>
                </a:extLst>
              </p:cNvPr>
              <p:cNvSpPr txBox="1"/>
              <p:nvPr/>
            </p:nvSpPr>
            <p:spPr>
              <a:xfrm>
                <a:off x="10057426" y="3771900"/>
                <a:ext cx="2210774" cy="40594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거</m:t>
                    </m:r>
                  </m:oMath>
                </a14:m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래액 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백만 원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60C2A71-0C4C-116E-8FA0-5C2055F35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426" y="3771900"/>
                <a:ext cx="2210774" cy="405945"/>
              </a:xfrm>
              <a:prstGeom prst="rect">
                <a:avLst/>
              </a:prstGeom>
              <a:blipFill>
                <a:blip r:embed="rId7"/>
                <a:stretch>
                  <a:fillRect l="-1136" t="-2941" b="-2352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BBA6E2D-6BAC-26E2-BDA4-3EB5D1DAC280}"/>
              </a:ext>
            </a:extLst>
          </p:cNvPr>
          <p:cNvSpPr txBox="1"/>
          <p:nvPr/>
        </p:nvSpPr>
        <p:spPr>
          <a:xfrm>
            <a:off x="9632332" y="3892548"/>
            <a:ext cx="418704" cy="225908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1.5</a:t>
            </a: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1.4</a:t>
            </a: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1.3</a:t>
            </a: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1.2</a:t>
            </a:r>
          </a:p>
          <a:p>
            <a:pPr>
              <a:lnSpc>
                <a:spcPct val="18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2F5F04-2C4B-9DDF-1B05-C7C41EB093E2}"/>
              </a:ext>
            </a:extLst>
          </p:cNvPr>
          <p:cNvSpPr txBox="1"/>
          <p:nvPr/>
        </p:nvSpPr>
        <p:spPr>
          <a:xfrm>
            <a:off x="10042256" y="5943679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090FA-AEA4-BC57-D502-AB35FF24DCFC}"/>
              </a:ext>
            </a:extLst>
          </p:cNvPr>
          <p:cNvSpPr txBox="1"/>
          <p:nvPr/>
        </p:nvSpPr>
        <p:spPr>
          <a:xfrm>
            <a:off x="11226107" y="5943679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D2B0ED-A9ED-080E-2E57-0517E9E27117}"/>
              </a:ext>
            </a:extLst>
          </p:cNvPr>
          <p:cNvSpPr txBox="1"/>
          <p:nvPr/>
        </p:nvSpPr>
        <p:spPr>
          <a:xfrm>
            <a:off x="12417589" y="5943678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3B439A-955E-18E1-8350-48C2067D2291}"/>
              </a:ext>
            </a:extLst>
          </p:cNvPr>
          <p:cNvSpPr txBox="1"/>
          <p:nvPr/>
        </p:nvSpPr>
        <p:spPr>
          <a:xfrm>
            <a:off x="13591054" y="5943677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CBF988-FBE2-9FB0-B04B-D51EB2E3731A}"/>
              </a:ext>
            </a:extLst>
          </p:cNvPr>
          <p:cNvSpPr txBox="1"/>
          <p:nvPr/>
        </p:nvSpPr>
        <p:spPr>
          <a:xfrm>
            <a:off x="14881603" y="5940765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4AF703-1AD4-FE20-0DEC-35D63CE67DCC}"/>
              </a:ext>
            </a:extLst>
          </p:cNvPr>
          <p:cNvSpPr txBox="1"/>
          <p:nvPr/>
        </p:nvSpPr>
        <p:spPr>
          <a:xfrm>
            <a:off x="16066380" y="5948680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DA6B3-15A7-41A4-1D50-7C8CB0C262C5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D9434282-8A97-BA2C-C002-8F43C42B957F}"/>
              </a:ext>
            </a:extLst>
          </p:cNvPr>
          <p:cNvSpPr/>
          <p:nvPr/>
        </p:nvSpPr>
        <p:spPr>
          <a:xfrm>
            <a:off x="626157" y="6573693"/>
            <a:ext cx="4908148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구매 현황</a:t>
            </a:r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288612EF-CE6B-794A-32F7-B6CC8440DC8B}"/>
              </a:ext>
            </a:extLst>
          </p:cNvPr>
          <p:cNvSpPr/>
          <p:nvPr/>
        </p:nvSpPr>
        <p:spPr>
          <a:xfrm>
            <a:off x="4684887" y="9143262"/>
            <a:ext cx="263906" cy="92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" name="Picture 8">
            <a:extLst>
              <a:ext uri="{FF2B5EF4-FFF2-40B4-BE49-F238E27FC236}">
                <a16:creationId xmlns:a16="http://schemas.microsoft.com/office/drawing/2014/main" id="{F7DF37C4-A968-EA81-3189-C3092E16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8" y="7598511"/>
            <a:ext cx="8476827" cy="20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085F62-6250-CBB1-9233-6FB8CD832E86}"/>
              </a:ext>
            </a:extLst>
          </p:cNvPr>
          <p:cNvSpPr txBox="1"/>
          <p:nvPr/>
        </p:nvSpPr>
        <p:spPr>
          <a:xfrm>
            <a:off x="622653" y="7641894"/>
            <a:ext cx="363154" cy="184665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26025F-81C1-AE83-CE3D-B08CE75F2FCB}"/>
                  </a:ext>
                </a:extLst>
              </p:cNvPr>
              <p:cNvSpPr txBox="1"/>
              <p:nvPr/>
            </p:nvSpPr>
            <p:spPr>
              <a:xfrm>
                <a:off x="943758" y="7289271"/>
                <a:ext cx="2133918" cy="4001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금액 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천만 원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26025F-81C1-AE83-CE3D-B08CE75F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58" y="7289271"/>
                <a:ext cx="2133918" cy="400110"/>
              </a:xfrm>
              <a:prstGeom prst="rect">
                <a:avLst/>
              </a:prstGeom>
              <a:blipFill>
                <a:blip r:embed="rId9"/>
                <a:stretch>
                  <a:fillRect l="-588" t="-6061" r="-1765" b="-2424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C36FD9-CEA9-E086-B990-166AA87C321E}"/>
                  </a:ext>
                </a:extLst>
              </p:cNvPr>
              <p:cNvSpPr txBox="1"/>
              <p:nvPr/>
            </p:nvSpPr>
            <p:spPr>
              <a:xfrm>
                <a:off x="7268005" y="7260894"/>
                <a:ext cx="1912703" cy="40011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FFCD4A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건수 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만 개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FFCD4A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C36FD9-CEA9-E086-B990-166AA87C3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005" y="7260894"/>
                <a:ext cx="1912703" cy="400110"/>
              </a:xfrm>
              <a:prstGeom prst="rect">
                <a:avLst/>
              </a:prstGeom>
              <a:blipFill>
                <a:blip r:embed="rId10"/>
                <a:stretch>
                  <a:fillRect l="-654" t="-6061" r="-1961" b="-2424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F4470AF-626E-F8D2-DBBC-416ED7D093E2}"/>
              </a:ext>
            </a:extLst>
          </p:cNvPr>
          <p:cNvSpPr txBox="1"/>
          <p:nvPr/>
        </p:nvSpPr>
        <p:spPr>
          <a:xfrm>
            <a:off x="9091683" y="7641894"/>
            <a:ext cx="470000" cy="178382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2.5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2.0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1.5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62926-5B96-8256-581B-A5A58B23D20A}"/>
              </a:ext>
            </a:extLst>
          </p:cNvPr>
          <p:cNvSpPr txBox="1"/>
          <p:nvPr/>
        </p:nvSpPr>
        <p:spPr>
          <a:xfrm>
            <a:off x="885948" y="9483552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C93A0-1F0C-2DF9-9041-9D2942628010}"/>
              </a:ext>
            </a:extLst>
          </p:cNvPr>
          <p:cNvSpPr txBox="1"/>
          <p:nvPr/>
        </p:nvSpPr>
        <p:spPr>
          <a:xfrm>
            <a:off x="2069799" y="9483552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321B15-1DF2-0590-6625-9306A9F30DE3}"/>
              </a:ext>
            </a:extLst>
          </p:cNvPr>
          <p:cNvSpPr txBox="1"/>
          <p:nvPr/>
        </p:nvSpPr>
        <p:spPr>
          <a:xfrm>
            <a:off x="3261281" y="9483551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61FC8B-A588-6F0A-886F-398FABCBF1F1}"/>
              </a:ext>
            </a:extLst>
          </p:cNvPr>
          <p:cNvSpPr txBox="1"/>
          <p:nvPr/>
        </p:nvSpPr>
        <p:spPr>
          <a:xfrm>
            <a:off x="4434746" y="9483550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BAA024-1638-7CA9-1121-6A7190F5B1A7}"/>
              </a:ext>
            </a:extLst>
          </p:cNvPr>
          <p:cNvSpPr txBox="1"/>
          <p:nvPr/>
        </p:nvSpPr>
        <p:spPr>
          <a:xfrm>
            <a:off x="5725295" y="9480638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EB421C-DBF9-6955-97CD-B1194BBDF9E2}"/>
              </a:ext>
            </a:extLst>
          </p:cNvPr>
          <p:cNvSpPr txBox="1"/>
          <p:nvPr/>
        </p:nvSpPr>
        <p:spPr>
          <a:xfrm>
            <a:off x="6910072" y="9488553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7F86F5-1A76-FF58-2DAC-EC494F619FFC}"/>
              </a:ext>
            </a:extLst>
          </p:cNvPr>
          <p:cNvSpPr txBox="1"/>
          <p:nvPr/>
        </p:nvSpPr>
        <p:spPr>
          <a:xfrm>
            <a:off x="8094849" y="9488553"/>
            <a:ext cx="1371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72E2FB-A900-7F3F-5D65-9C47CD6DD122}"/>
              </a:ext>
            </a:extLst>
          </p:cNvPr>
          <p:cNvCxnSpPr/>
          <p:nvPr/>
        </p:nvCxnSpPr>
        <p:spPr>
          <a:xfrm>
            <a:off x="4191000" y="4686300"/>
            <a:ext cx="3851819" cy="68580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79C3C18-4D1C-E3A7-764E-B85156F50A5D}"/>
              </a:ext>
            </a:extLst>
          </p:cNvPr>
          <p:cNvCxnSpPr>
            <a:cxnSpLocks/>
          </p:cNvCxnSpPr>
          <p:nvPr/>
        </p:nvCxnSpPr>
        <p:spPr>
          <a:xfrm flipV="1">
            <a:off x="13255495" y="4054380"/>
            <a:ext cx="3660905" cy="1276907"/>
          </a:xfrm>
          <a:prstGeom prst="straightConnector1">
            <a:avLst/>
          </a:prstGeom>
          <a:ln w="28575">
            <a:solidFill>
              <a:srgbClr val="008B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9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0FF6B3C-231C-5F3E-C7DA-45BA2954C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0"/>
          <a:stretch/>
        </p:blipFill>
        <p:spPr bwMode="auto">
          <a:xfrm>
            <a:off x="998567" y="3467100"/>
            <a:ext cx="799303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141CBE1-57E2-3C36-DC9C-E7E1FF00D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7"/>
          <a:stretch/>
        </p:blipFill>
        <p:spPr bwMode="auto">
          <a:xfrm>
            <a:off x="9902818" y="3465660"/>
            <a:ext cx="7588395" cy="38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4244BE-D8E4-43E3-A00B-657A1A742A03}"/>
              </a:ext>
            </a:extLst>
          </p:cNvPr>
          <p:cNvSpPr/>
          <p:nvPr/>
        </p:nvSpPr>
        <p:spPr>
          <a:xfrm>
            <a:off x="3966383" y="2752709"/>
            <a:ext cx="20574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18815F-E2D1-6FE8-C993-A2300ED3DD1E}"/>
              </a:ext>
            </a:extLst>
          </p:cNvPr>
          <p:cNvSpPr/>
          <p:nvPr/>
        </p:nvSpPr>
        <p:spPr>
          <a:xfrm>
            <a:off x="12668315" y="2752709"/>
            <a:ext cx="205740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E0E41E-B639-900B-96D9-1922DB5ED84C}"/>
                  </a:ext>
                </a:extLst>
              </p:cNvPr>
              <p:cNvSpPr txBox="1"/>
              <p:nvPr/>
            </p:nvSpPr>
            <p:spPr>
              <a:xfrm>
                <a:off x="1271963" y="3088551"/>
                <a:ext cx="2130711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금액 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십억 원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E0E41E-B639-900B-96D9-1922DB5ED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63" y="3088551"/>
                <a:ext cx="2130711" cy="400110"/>
              </a:xfrm>
              <a:prstGeom prst="rect">
                <a:avLst/>
              </a:prstGeom>
              <a:blipFill>
                <a:blip r:embed="rId5"/>
                <a:stretch>
                  <a:fillRect l="-1786" t="-9375" r="-2381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EF2248-D3D9-8D9C-6C2E-A1456F3295AD}"/>
              </a:ext>
            </a:extLst>
          </p:cNvPr>
          <p:cNvSpPr txBox="1"/>
          <p:nvPr/>
        </p:nvSpPr>
        <p:spPr>
          <a:xfrm>
            <a:off x="796787" y="3393830"/>
            <a:ext cx="44275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1.2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1C8E6-A6B5-E080-24D5-D5C0A826332E}"/>
              </a:ext>
            </a:extLst>
          </p:cNvPr>
          <p:cNvSpPr txBox="1"/>
          <p:nvPr/>
        </p:nvSpPr>
        <p:spPr>
          <a:xfrm>
            <a:off x="796787" y="3430465"/>
            <a:ext cx="529312" cy="369331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1.2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0.6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0.4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</a:t>
            </a:r>
          </a:p>
          <a:p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A6ACC7-C207-875E-F895-F736ABA4477D}"/>
                  </a:ext>
                </a:extLst>
              </p:cNvPr>
              <p:cNvSpPr txBox="1"/>
              <p:nvPr/>
            </p:nvSpPr>
            <p:spPr>
              <a:xfrm>
                <a:off x="6307689" y="3059263"/>
                <a:ext cx="213071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FFCD4A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건수 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십만 개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FFCD4A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CA6ACC7-C207-875E-F895-F736ABA4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89" y="3059263"/>
                <a:ext cx="2130711" cy="400110"/>
              </a:xfrm>
              <a:prstGeom prst="rect">
                <a:avLst/>
              </a:prstGeom>
              <a:blipFill>
                <a:blip r:embed="rId6"/>
                <a:stretch>
                  <a:fillRect l="-1183" t="-6061" r="-2367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B8C45-5ACB-7CD5-6AD3-C221E89497A1}"/>
                  </a:ext>
                </a:extLst>
              </p:cNvPr>
              <p:cNvSpPr txBox="1"/>
              <p:nvPr/>
            </p:nvSpPr>
            <p:spPr>
              <a:xfrm>
                <a:off x="10118998" y="3088551"/>
                <a:ext cx="2130711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008BFF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금액 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천만 원</a:t>
                </a:r>
                <a:r>
                  <a:rPr lang="en-US" altLang="ko-KR" sz="2000" dirty="0">
                    <a:solidFill>
                      <a:srgbClr val="008BFF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DB8C45-5ACB-7CD5-6AD3-C221E8949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998" y="3088551"/>
                <a:ext cx="2130711" cy="400110"/>
              </a:xfrm>
              <a:prstGeom prst="rect">
                <a:avLst/>
              </a:prstGeom>
              <a:blipFill>
                <a:blip r:embed="rId7"/>
                <a:stretch>
                  <a:fillRect l="-1183" t="-9375" r="-2367" b="-28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D49A2-A1BC-B2BC-5334-39E361D62881}"/>
                  </a:ext>
                </a:extLst>
              </p:cNvPr>
              <p:cNvSpPr txBox="1"/>
              <p:nvPr/>
            </p:nvSpPr>
            <p:spPr>
              <a:xfrm>
                <a:off x="15142088" y="3065550"/>
                <a:ext cx="190949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000" smtClean="0">
                        <a:solidFill>
                          <a:srgbClr val="FFCD4A"/>
                        </a:solidFill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매 건수 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만 개</a:t>
                </a:r>
                <a:r>
                  <a:rPr lang="en-US" altLang="ko-KR" sz="2000" dirty="0">
                    <a:solidFill>
                      <a:srgbClr val="FFCD4A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solidFill>
                    <a:srgbClr val="FFCD4A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AED49A2-A1BC-B2BC-5334-39E361D62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088" y="3065550"/>
                <a:ext cx="1909497" cy="400110"/>
              </a:xfrm>
              <a:prstGeom prst="rect">
                <a:avLst/>
              </a:prstGeom>
              <a:blipFill>
                <a:blip r:embed="rId8"/>
                <a:stretch>
                  <a:fillRect l="-1325" t="-9091" r="-2649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C0938E6-B91F-CFB0-D15E-4E8311A046C3}"/>
              </a:ext>
            </a:extLst>
          </p:cNvPr>
          <p:cNvSpPr txBox="1"/>
          <p:nvPr/>
        </p:nvSpPr>
        <p:spPr>
          <a:xfrm>
            <a:off x="8442926" y="3816102"/>
            <a:ext cx="701074" cy="330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  <a:p>
            <a:endParaRPr lang="en-US" altLang="ko-KR" sz="1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  <a:p>
            <a:endParaRPr lang="en-US" altLang="ko-KR" sz="1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  <a:p>
            <a:endParaRPr lang="en-US" altLang="ko-KR" sz="1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endParaRPr lang="en-US" altLang="ko-KR" sz="1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  <a:p>
            <a:endParaRPr lang="en-US" altLang="ko-KR" sz="1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9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BEA18-4CEA-B646-A8FA-A06AF5F266D4}"/>
              </a:ext>
            </a:extLst>
          </p:cNvPr>
          <p:cNvSpPr txBox="1"/>
          <p:nvPr/>
        </p:nvSpPr>
        <p:spPr>
          <a:xfrm>
            <a:off x="9753600" y="3543300"/>
            <a:ext cx="324429" cy="364715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  <a:p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  <a:p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  <a:p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  <a:p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DA70-BD94-9ACA-63E9-6059E9187B2E}"/>
              </a:ext>
            </a:extLst>
          </p:cNvPr>
          <p:cNvSpPr txBox="1"/>
          <p:nvPr/>
        </p:nvSpPr>
        <p:spPr>
          <a:xfrm>
            <a:off x="17027387" y="3924300"/>
            <a:ext cx="422413" cy="32778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  <a:p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  <a:p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  <a:p>
            <a:endParaRPr lang="en-US" altLang="ko-KR" sz="23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</a:p>
        </p:txBody>
      </p:sp>
      <p:grpSp>
        <p:nvGrpSpPr>
          <p:cNvPr id="65" name="그룹 1001">
            <a:extLst>
              <a:ext uri="{FF2B5EF4-FFF2-40B4-BE49-F238E27FC236}">
                <a16:creationId xmlns:a16="http://schemas.microsoft.com/office/drawing/2014/main" id="{4499FCC8-12CA-2E6A-534C-E858593FF824}"/>
              </a:ext>
            </a:extLst>
          </p:cNvPr>
          <p:cNvGrpSpPr/>
          <p:nvPr/>
        </p:nvGrpSpPr>
        <p:grpSpPr>
          <a:xfrm>
            <a:off x="0" y="7753410"/>
            <a:ext cx="18288000" cy="2533589"/>
            <a:chOff x="-136054" y="3034861"/>
            <a:chExt cx="18557823" cy="7359697"/>
          </a:xfrm>
        </p:grpSpPr>
        <p:pic>
          <p:nvPicPr>
            <p:cNvPr id="66" name="Object 2">
              <a:extLst>
                <a:ext uri="{FF2B5EF4-FFF2-40B4-BE49-F238E27FC236}">
                  <a16:creationId xmlns:a16="http://schemas.microsoft.com/office/drawing/2014/main" id="{9E21E25D-B930-5089-1AF0-045AFC7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6054" y="3034861"/>
              <a:ext cx="18557823" cy="7359697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C477FA7-0FC1-BA2C-707D-A92CDB7E71CB}"/>
              </a:ext>
            </a:extLst>
          </p:cNvPr>
          <p:cNvSpPr txBox="1"/>
          <p:nvPr/>
        </p:nvSpPr>
        <p:spPr>
          <a:xfrm>
            <a:off x="3581400" y="8343900"/>
            <a:ext cx="11125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온라인은 </a:t>
            </a:r>
            <a:r>
              <a:rPr lang="ko-KR" altLang="en-US" sz="28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시간대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물건을 구입할 수 있는 장점 존재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구매 부진을 개선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 온라인 구매의 장점을 극대화해야 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A9E27-4235-18CA-C96A-DA073FDFFEA2}"/>
              </a:ext>
            </a:extLst>
          </p:cNvPr>
          <p:cNvSpPr txBox="1"/>
          <p:nvPr/>
        </p:nvSpPr>
        <p:spPr>
          <a:xfrm>
            <a:off x="4748861" y="7260696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AD5369-7248-54EF-07D9-600E8B0F3F7A}"/>
              </a:ext>
            </a:extLst>
          </p:cNvPr>
          <p:cNvSpPr txBox="1"/>
          <p:nvPr/>
        </p:nvSpPr>
        <p:spPr>
          <a:xfrm>
            <a:off x="13450793" y="726608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</a:t>
            </a:r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EEBC25B1-96E2-55AC-D2A7-F710517C2FC8}"/>
              </a:ext>
            </a:extLst>
          </p:cNvPr>
          <p:cNvSpPr/>
          <p:nvPr/>
        </p:nvSpPr>
        <p:spPr>
          <a:xfrm>
            <a:off x="520883" y="1638300"/>
            <a:ext cx="6073568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시간에 따른 상품 구매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10AD4-F439-D21E-855B-7DB30E9F51F0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1" name="Straight Connector 47">
            <a:extLst>
              <a:ext uri="{FF2B5EF4-FFF2-40B4-BE49-F238E27FC236}">
                <a16:creationId xmlns:a16="http://schemas.microsoft.com/office/drawing/2014/main" id="{C4F57B91-2CA9-A3A0-F4D1-4E5A68A87A5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00263A-15FE-958A-5738-CEDF222A4764}"/>
              </a:ext>
            </a:extLst>
          </p:cNvPr>
          <p:cNvSpPr txBox="1"/>
          <p:nvPr/>
        </p:nvSpPr>
        <p:spPr>
          <a:xfrm>
            <a:off x="17068800" y="7001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13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60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5A8ED1-55D6-1B8A-C88C-6DE16D734B08}"/>
              </a:ext>
            </a:extLst>
          </p:cNvPr>
          <p:cNvSpPr>
            <a:spLocks/>
          </p:cNvSpPr>
          <p:nvPr/>
        </p:nvSpPr>
        <p:spPr>
          <a:xfrm>
            <a:off x="685800" y="2992262"/>
            <a:ext cx="16611600" cy="6550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사각형: 둥근 모서리 34">
            <a:extLst>
              <a:ext uri="{FF2B5EF4-FFF2-40B4-BE49-F238E27FC236}">
                <a16:creationId xmlns:a16="http://schemas.microsoft.com/office/drawing/2014/main" id="{F803E33C-B0CD-CD69-7CA1-0ECD337F2C9E}"/>
              </a:ext>
            </a:extLst>
          </p:cNvPr>
          <p:cNvSpPr/>
          <p:nvPr/>
        </p:nvSpPr>
        <p:spPr>
          <a:xfrm>
            <a:off x="2220625" y="3630915"/>
            <a:ext cx="2259247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 고객 선정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사각형: 둥근 모서리 34">
            <a:extLst>
              <a:ext uri="{FF2B5EF4-FFF2-40B4-BE49-F238E27FC236}">
                <a16:creationId xmlns:a16="http://schemas.microsoft.com/office/drawing/2014/main" id="{87806E38-5493-A262-300F-63FD919CDEBF}"/>
              </a:ext>
            </a:extLst>
          </p:cNvPr>
          <p:cNvSpPr/>
          <p:nvPr/>
        </p:nvSpPr>
        <p:spPr>
          <a:xfrm>
            <a:off x="13117225" y="3630915"/>
            <a:ext cx="2721549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K-means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클러스터링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0C99A-F482-83FE-8548-01BFB5958312}"/>
              </a:ext>
            </a:extLst>
          </p:cNvPr>
          <p:cNvSpPr txBox="1"/>
          <p:nvPr/>
        </p:nvSpPr>
        <p:spPr>
          <a:xfrm>
            <a:off x="9067800" y="1790700"/>
            <a:ext cx="65532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고객의 소비 패턴을 분석하여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다양한 소비 군집 파악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sp>
        <p:nvSpPr>
          <p:cNvPr id="11" name="사각형: 둥근 모서리 34">
            <a:extLst>
              <a:ext uri="{FF2B5EF4-FFF2-40B4-BE49-F238E27FC236}">
                <a16:creationId xmlns:a16="http://schemas.microsoft.com/office/drawing/2014/main" id="{639A21AE-8AEC-CDF9-9B5E-C473A5DFDB83}"/>
              </a:ext>
            </a:extLst>
          </p:cNvPr>
          <p:cNvSpPr/>
          <p:nvPr/>
        </p:nvSpPr>
        <p:spPr>
          <a:xfrm>
            <a:off x="7282729" y="2720277"/>
            <a:ext cx="3156671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 과정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3F063-3F69-4BE3-1AB4-96CCDB9BE1B6}"/>
              </a:ext>
            </a:extLst>
          </p:cNvPr>
          <p:cNvSpPr txBox="1"/>
          <p:nvPr/>
        </p:nvSpPr>
        <p:spPr>
          <a:xfrm>
            <a:off x="12813318" y="7069612"/>
            <a:ext cx="3661182" cy="1947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군집 수는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inertia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의 감소가 완만해지는 부근에서 선정함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40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개의 군집 수를 채택하여 분석 진행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유의미한 군집을 대상으로 </a:t>
            </a:r>
            <a:r>
              <a:rPr lang="ko-KR" altLang="en-US" sz="16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군집 프로파일링 진행</a:t>
            </a:r>
            <a:endParaRPr lang="en-US" altLang="ko-KR" sz="165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69E51CEA-9C43-492E-3FFE-7665491FC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373198"/>
              </p:ext>
            </p:extLst>
          </p:nvPr>
        </p:nvGraphicFramePr>
        <p:xfrm>
          <a:off x="12617919" y="4305300"/>
          <a:ext cx="3661182" cy="2408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1D8A1F1-D2E4-8D08-BE88-6911B240DCF5}"/>
              </a:ext>
            </a:extLst>
          </p:cNvPr>
          <p:cNvSpPr txBox="1"/>
          <p:nvPr/>
        </p:nvSpPr>
        <p:spPr>
          <a:xfrm>
            <a:off x="14066033" y="6675469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 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0994-27B8-B4FE-01BA-612F77F9540F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7" name="Straight Connector 47">
            <a:extLst>
              <a:ext uri="{FF2B5EF4-FFF2-40B4-BE49-F238E27FC236}">
                <a16:creationId xmlns:a16="http://schemas.microsoft.com/office/drawing/2014/main" id="{782D5818-03EE-4CE3-CA45-35A96664051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30DA9F-66E1-7C29-F8D4-790220EC9BB1}"/>
              </a:ext>
            </a:extLst>
          </p:cNvPr>
          <p:cNvSpPr txBox="1"/>
          <p:nvPr/>
        </p:nvSpPr>
        <p:spPr>
          <a:xfrm>
            <a:off x="17068800" y="7001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30" name="Picture 6" descr="人気ランキングのイラスト文字「No.1」">
            <a:extLst>
              <a:ext uri="{FF2B5EF4-FFF2-40B4-BE49-F238E27FC236}">
                <a16:creationId xmlns:a16="http://schemas.microsoft.com/office/drawing/2014/main" id="{99AA1F55-C0D2-F387-9CFB-2DBE0527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59422"/>
            <a:ext cx="1581311" cy="5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BF246-BDD1-B108-6F49-544CE12A224F}"/>
              </a:ext>
            </a:extLst>
          </p:cNvPr>
          <p:cNvSpPr txBox="1"/>
          <p:nvPr/>
        </p:nvSpPr>
        <p:spPr>
          <a:xfrm>
            <a:off x="1241334" y="5247421"/>
            <a:ext cx="4217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및 상품 대분류 별로 구매 금액에 대하여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점부터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점까지 등급을 매김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05F03A-2766-2619-C942-DD0A4167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27" y="6675427"/>
            <a:ext cx="1439873" cy="143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Yサービスのイラスト | かわいいフリー素材集 いらすとや">
            <a:extLst>
              <a:ext uri="{FF2B5EF4-FFF2-40B4-BE49-F238E27FC236}">
                <a16:creationId xmlns:a16="http://schemas.microsoft.com/office/drawing/2014/main" id="{C236B3A8-FD25-716F-A91F-148B2EB2C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902" y="6886662"/>
            <a:ext cx="357686" cy="33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4CE930-C078-BE37-E38C-112EC77793CB}"/>
              </a:ext>
            </a:extLst>
          </p:cNvPr>
          <p:cNvSpPr txBox="1"/>
          <p:nvPr/>
        </p:nvSpPr>
        <p:spPr>
          <a:xfrm>
            <a:off x="905239" y="8199614"/>
            <a:ext cx="497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구매 등급의 평균이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 이상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 이하인 고객은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금액이 매우 높거나 낮으므로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특이치로 간주하여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분석에서 제외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전체의 약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8%)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36" name="Picture 12" descr="人気ランキングのイラスト文字「No.10」">
            <a:extLst>
              <a:ext uri="{FF2B5EF4-FFF2-40B4-BE49-F238E27FC236}">
                <a16:creationId xmlns:a16="http://schemas.microsoft.com/office/drawing/2014/main" id="{781253C8-1795-CD6A-13C2-5C1776BEF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689" y="4566551"/>
            <a:ext cx="1581311" cy="50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B7C912-F02B-BDD0-3FC4-7DFDC70B3D27}"/>
              </a:ext>
            </a:extLst>
          </p:cNvPr>
          <p:cNvSpPr txBox="1"/>
          <p:nvPr/>
        </p:nvSpPr>
        <p:spPr>
          <a:xfrm>
            <a:off x="14478000" y="558995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Elbow 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D628BD-BAAE-3827-0EA3-4183E848676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4249400" y="5728456"/>
            <a:ext cx="228600" cy="165490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34">
            <a:extLst>
              <a:ext uri="{FF2B5EF4-FFF2-40B4-BE49-F238E27FC236}">
                <a16:creationId xmlns:a16="http://schemas.microsoft.com/office/drawing/2014/main" id="{D0A0AD4A-E64C-D3C8-61E7-75205385DE30}"/>
              </a:ext>
            </a:extLst>
          </p:cNvPr>
          <p:cNvSpPr/>
          <p:nvPr/>
        </p:nvSpPr>
        <p:spPr>
          <a:xfrm>
            <a:off x="7731440" y="3630915"/>
            <a:ext cx="2259247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변환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CCA87584-D231-EAE7-75F6-7D01ED184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584057"/>
              </p:ext>
            </p:extLst>
          </p:nvPr>
        </p:nvGraphicFramePr>
        <p:xfrm>
          <a:off x="6706102" y="4382235"/>
          <a:ext cx="4240528" cy="1710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311">
                  <a:extLst>
                    <a:ext uri="{9D8B030D-6E8A-4147-A177-3AD203B41FA5}">
                      <a16:colId xmlns:a16="http://schemas.microsoft.com/office/drawing/2014/main" val="292344237"/>
                    </a:ext>
                  </a:extLst>
                </a:gridCol>
                <a:gridCol w="1401304">
                  <a:extLst>
                    <a:ext uri="{9D8B030D-6E8A-4147-A177-3AD203B41FA5}">
                      <a16:colId xmlns:a16="http://schemas.microsoft.com/office/drawing/2014/main" val="3448238428"/>
                    </a:ext>
                  </a:extLst>
                </a:gridCol>
                <a:gridCol w="1300913">
                  <a:extLst>
                    <a:ext uri="{9D8B030D-6E8A-4147-A177-3AD203B41FA5}">
                      <a16:colId xmlns:a16="http://schemas.microsoft.com/office/drawing/2014/main" val="1066564675"/>
                    </a:ext>
                  </a:extLst>
                </a:gridCol>
              </a:tblGrid>
              <a:tr h="40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대분류명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구매 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596712"/>
                  </a:ext>
                </a:extLst>
              </a:tr>
              <a:tr h="34300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M000136117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79200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51573"/>
                  </a:ext>
                </a:extLst>
              </a:tr>
              <a:tr h="34300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M000136117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세제</a:t>
                      </a:r>
                      <a:r>
                        <a:rPr lang="en-US" altLang="ko-KR" sz="14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4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위생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32800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53538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M000136117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식기</a:t>
                      </a:r>
                      <a:r>
                        <a:rPr lang="en-US" altLang="ko-KR" sz="14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4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조리기구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21500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40105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en-US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046985"/>
                  </a:ext>
                </a:extLst>
              </a:tr>
            </a:tbl>
          </a:graphicData>
        </a:graphic>
      </p:graphicFrame>
      <p:sp>
        <p:nvSpPr>
          <p:cNvPr id="28" name="Right Arrow 34">
            <a:extLst>
              <a:ext uri="{FF2B5EF4-FFF2-40B4-BE49-F238E27FC236}">
                <a16:creationId xmlns:a16="http://schemas.microsoft.com/office/drawing/2014/main" id="{3C5DB3D7-EEC8-1AC9-82CC-F80CA9232597}"/>
              </a:ext>
            </a:extLst>
          </p:cNvPr>
          <p:cNvSpPr/>
          <p:nvPr/>
        </p:nvSpPr>
        <p:spPr>
          <a:xfrm rot="5400000">
            <a:off x="3246892" y="6083288"/>
            <a:ext cx="295942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Right Arrow 34">
            <a:extLst>
              <a:ext uri="{FF2B5EF4-FFF2-40B4-BE49-F238E27FC236}">
                <a16:creationId xmlns:a16="http://schemas.microsoft.com/office/drawing/2014/main" id="{D9488840-BE47-537D-986A-9230F844E0ED}"/>
              </a:ext>
            </a:extLst>
          </p:cNvPr>
          <p:cNvSpPr/>
          <p:nvPr/>
        </p:nvSpPr>
        <p:spPr>
          <a:xfrm rot="5400000">
            <a:off x="8783130" y="6215380"/>
            <a:ext cx="295942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34" name="표 27">
            <a:extLst>
              <a:ext uri="{FF2B5EF4-FFF2-40B4-BE49-F238E27FC236}">
                <a16:creationId xmlns:a16="http://schemas.microsoft.com/office/drawing/2014/main" id="{9749B809-8576-9949-887D-1E55FE506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871612"/>
              </p:ext>
            </p:extLst>
          </p:nvPr>
        </p:nvGraphicFramePr>
        <p:xfrm>
          <a:off x="6706102" y="6638645"/>
          <a:ext cx="4240528" cy="16564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9987">
                  <a:extLst>
                    <a:ext uri="{9D8B030D-6E8A-4147-A177-3AD203B41FA5}">
                      <a16:colId xmlns:a16="http://schemas.microsoft.com/office/drawing/2014/main" val="292344237"/>
                    </a:ext>
                  </a:extLst>
                </a:gridCol>
                <a:gridCol w="618990">
                  <a:extLst>
                    <a:ext uri="{9D8B030D-6E8A-4147-A177-3AD203B41FA5}">
                      <a16:colId xmlns:a16="http://schemas.microsoft.com/office/drawing/2014/main" val="3448238428"/>
                    </a:ext>
                  </a:extLst>
                </a:gridCol>
                <a:gridCol w="1003534">
                  <a:extLst>
                    <a:ext uri="{9D8B030D-6E8A-4147-A177-3AD203B41FA5}">
                      <a16:colId xmlns:a16="http://schemas.microsoft.com/office/drawing/2014/main" val="1066564675"/>
                    </a:ext>
                  </a:extLst>
                </a:gridCol>
                <a:gridCol w="778017">
                  <a:extLst>
                    <a:ext uri="{9D8B030D-6E8A-4147-A177-3AD203B41FA5}">
                      <a16:colId xmlns:a16="http://schemas.microsoft.com/office/drawing/2014/main" val="139073690"/>
                    </a:ext>
                  </a:extLst>
                </a:gridCol>
              </a:tblGrid>
              <a:tr h="3881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가구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건강식품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en-US" altLang="ko-KR" sz="16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596712"/>
                  </a:ext>
                </a:extLst>
              </a:tr>
              <a:tr h="32934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M000136117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en-US" altLang="ko-KR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51573"/>
                  </a:ext>
                </a:extLst>
              </a:tr>
              <a:tr h="32934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M000621637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263900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553538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M000136117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40105"/>
                  </a:ext>
                </a:extLst>
              </a:tr>
              <a:tr h="297766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en-US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04698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1225B1DF-1BA6-1CB2-EB8C-717C37237085}"/>
              </a:ext>
            </a:extLst>
          </p:cNvPr>
          <p:cNvSpPr txBox="1"/>
          <p:nvPr/>
        </p:nvSpPr>
        <p:spPr>
          <a:xfrm>
            <a:off x="6952835" y="8572500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고객별 소비 현황을 구매 상품 대분류 별로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피벗테이블 생성</a:t>
            </a: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114F47DB-E802-A48B-69F8-EF5C3B1AF647}"/>
              </a:ext>
            </a:extLst>
          </p:cNvPr>
          <p:cNvSpPr/>
          <p:nvPr/>
        </p:nvSpPr>
        <p:spPr>
          <a:xfrm>
            <a:off x="520883" y="1638300"/>
            <a:ext cx="8280405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상품에 따른 고객 세그먼트 탐색 </a:t>
            </a:r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025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11">
            <a:extLst>
              <a:ext uri="{FF2B5EF4-FFF2-40B4-BE49-F238E27FC236}">
                <a16:creationId xmlns:a16="http://schemas.microsoft.com/office/drawing/2014/main" id="{D949C95B-ECB2-E037-9F78-AF35E090A084}"/>
              </a:ext>
            </a:extLst>
          </p:cNvPr>
          <p:cNvSpPr>
            <a:spLocks/>
          </p:cNvSpPr>
          <p:nvPr/>
        </p:nvSpPr>
        <p:spPr>
          <a:xfrm>
            <a:off x="685800" y="2992262"/>
            <a:ext cx="16611600" cy="6550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605AA6D2-98E0-2A1D-2EE0-DBF54C6B7121}"/>
              </a:ext>
            </a:extLst>
          </p:cNvPr>
          <p:cNvSpPr/>
          <p:nvPr/>
        </p:nvSpPr>
        <p:spPr>
          <a:xfrm>
            <a:off x="3121689" y="5095364"/>
            <a:ext cx="2259247" cy="8128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사각형: 둥근 모서리 34">
            <a:extLst>
              <a:ext uri="{FF2B5EF4-FFF2-40B4-BE49-F238E27FC236}">
                <a16:creationId xmlns:a16="http://schemas.microsoft.com/office/drawing/2014/main" id="{F803E33C-B0CD-CD69-7CA1-0ECD337F2C9E}"/>
              </a:ext>
            </a:extLst>
          </p:cNvPr>
          <p:cNvSpPr/>
          <p:nvPr/>
        </p:nvSpPr>
        <p:spPr>
          <a:xfrm>
            <a:off x="2662655" y="3639741"/>
            <a:ext cx="2259247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변환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A30D3C2B-FF5A-21DF-14B7-B0DDB1614D3D}"/>
              </a:ext>
            </a:extLst>
          </p:cNvPr>
          <p:cNvSpPr/>
          <p:nvPr/>
        </p:nvSpPr>
        <p:spPr>
          <a:xfrm>
            <a:off x="520883" y="1638300"/>
            <a:ext cx="8280405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상품에 따른 고객 세그먼트 탐색 </a:t>
            </a:r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사각형: 둥근 모서리 34">
            <a:extLst>
              <a:ext uri="{FF2B5EF4-FFF2-40B4-BE49-F238E27FC236}">
                <a16:creationId xmlns:a16="http://schemas.microsoft.com/office/drawing/2014/main" id="{639A21AE-8AEC-CDF9-9B5E-C473A5DFDB83}"/>
              </a:ext>
            </a:extLst>
          </p:cNvPr>
          <p:cNvSpPr/>
          <p:nvPr/>
        </p:nvSpPr>
        <p:spPr>
          <a:xfrm>
            <a:off x="7282729" y="2720277"/>
            <a:ext cx="3156671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 과정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F0994-27B8-B4FE-01BA-612F77F9540F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7" name="Straight Connector 47">
            <a:extLst>
              <a:ext uri="{FF2B5EF4-FFF2-40B4-BE49-F238E27FC236}">
                <a16:creationId xmlns:a16="http://schemas.microsoft.com/office/drawing/2014/main" id="{782D5818-03EE-4CE3-CA45-35A96664051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30DA9F-66E1-7C29-F8D4-790220EC9BB1}"/>
              </a:ext>
            </a:extLst>
          </p:cNvPr>
          <p:cNvSpPr txBox="1"/>
          <p:nvPr/>
        </p:nvSpPr>
        <p:spPr>
          <a:xfrm>
            <a:off x="17068800" y="7001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BF246-BDD1-B108-6F49-544CE12A224F}"/>
              </a:ext>
            </a:extLst>
          </p:cNvPr>
          <p:cNvSpPr txBox="1"/>
          <p:nvPr/>
        </p:nvSpPr>
        <p:spPr>
          <a:xfrm>
            <a:off x="1988441" y="4391061"/>
            <a:ext cx="395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상품 구매 데이터에 대해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영수증 번호 별로 구매한 상품을 그룹화</a:t>
            </a:r>
          </a:p>
        </p:txBody>
      </p:sp>
      <p:sp>
        <p:nvSpPr>
          <p:cNvPr id="26" name="사각형: 둥근 모서리 34">
            <a:extLst>
              <a:ext uri="{FF2B5EF4-FFF2-40B4-BE49-F238E27FC236}">
                <a16:creationId xmlns:a16="http://schemas.microsoft.com/office/drawing/2014/main" id="{D0A0AD4A-E64C-D3C8-61E7-75205385DE30}"/>
              </a:ext>
            </a:extLst>
          </p:cNvPr>
          <p:cNvSpPr/>
          <p:nvPr/>
        </p:nvSpPr>
        <p:spPr>
          <a:xfrm>
            <a:off x="13114668" y="3639741"/>
            <a:ext cx="2259247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히트맵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CCA87584-D231-EAE7-75F6-7D01ED184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96914"/>
              </p:ext>
            </p:extLst>
          </p:nvPr>
        </p:nvGraphicFramePr>
        <p:xfrm>
          <a:off x="1759268" y="7277100"/>
          <a:ext cx="4414877" cy="13621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8311">
                  <a:extLst>
                    <a:ext uri="{9D8B030D-6E8A-4147-A177-3AD203B41FA5}">
                      <a16:colId xmlns:a16="http://schemas.microsoft.com/office/drawing/2014/main" val="292344237"/>
                    </a:ext>
                  </a:extLst>
                </a:gridCol>
                <a:gridCol w="2876566">
                  <a:extLst>
                    <a:ext uri="{9D8B030D-6E8A-4147-A177-3AD203B41FA5}">
                      <a16:colId xmlns:a16="http://schemas.microsoft.com/office/drawing/2014/main" val="3448238428"/>
                    </a:ext>
                  </a:extLst>
                </a:gridCol>
              </a:tblGrid>
              <a:tr h="40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영수증 번호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상품 대분류명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596712"/>
                  </a:ext>
                </a:extLst>
              </a:tr>
              <a:tr h="34300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A01000001113</a:t>
                      </a:r>
                      <a:endParaRPr lang="en-US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PD0290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4951573"/>
                  </a:ext>
                </a:extLst>
              </a:tr>
              <a:tr h="31011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A02177130707</a:t>
                      </a:r>
                      <a:endParaRPr lang="en-US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[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PD0480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PD1484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,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…]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940105"/>
                  </a:ext>
                </a:extLst>
              </a:tr>
              <a:tr h="2230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en-US" sz="1400" b="0" i="0" dirty="0">
                        <a:effectLst/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…</a:t>
                      </a:r>
                      <a:endParaRPr lang="ko-KR" altLang="en-US" sz="14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046985"/>
                  </a:ext>
                </a:extLst>
              </a:tr>
            </a:tbl>
          </a:graphicData>
        </a:graphic>
      </p:graphicFrame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E15B26A5-B40B-04ED-B3BF-5D4275B923B3}"/>
              </a:ext>
            </a:extLst>
          </p:cNvPr>
          <p:cNvSpPr/>
          <p:nvPr/>
        </p:nvSpPr>
        <p:spPr>
          <a:xfrm>
            <a:off x="7722769" y="3639741"/>
            <a:ext cx="2259247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묶음 구매 집계</a:t>
            </a:r>
            <a:endParaRPr lang="en-KR" sz="75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4F45F-A042-94D9-C815-073028F588EA}"/>
              </a:ext>
            </a:extLst>
          </p:cNvPr>
          <p:cNvSpPr txBox="1"/>
          <p:nvPr/>
        </p:nvSpPr>
        <p:spPr>
          <a:xfrm>
            <a:off x="7482175" y="4535697"/>
            <a:ext cx="30893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영수증 번호에 대하여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이상의 제품을 구매한 경우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묶음 구매 쌍으로 기록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건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graphicFrame>
        <p:nvGraphicFramePr>
          <p:cNvPr id="25" name="Table 29">
            <a:extLst>
              <a:ext uri="{FF2B5EF4-FFF2-40B4-BE49-F238E27FC236}">
                <a16:creationId xmlns:a16="http://schemas.microsoft.com/office/drawing/2014/main" id="{7AFD2D6E-B06B-10F2-C653-D1D652BB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802035"/>
              </p:ext>
            </p:extLst>
          </p:nvPr>
        </p:nvGraphicFramePr>
        <p:xfrm>
          <a:off x="6729097" y="5770946"/>
          <a:ext cx="4829806" cy="1965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8464">
                  <a:extLst>
                    <a:ext uri="{9D8B030D-6E8A-4147-A177-3AD203B41FA5}">
                      <a16:colId xmlns:a16="http://schemas.microsoft.com/office/drawing/2014/main" val="347609812"/>
                    </a:ext>
                  </a:extLst>
                </a:gridCol>
                <a:gridCol w="903166">
                  <a:extLst>
                    <a:ext uri="{9D8B030D-6E8A-4147-A177-3AD203B41FA5}">
                      <a16:colId xmlns:a16="http://schemas.microsoft.com/office/drawing/2014/main" val="3001891058"/>
                    </a:ext>
                  </a:extLst>
                </a:gridCol>
                <a:gridCol w="1362176">
                  <a:extLst>
                    <a:ext uri="{9D8B030D-6E8A-4147-A177-3AD203B41FA5}">
                      <a16:colId xmlns:a16="http://schemas.microsoft.com/office/drawing/2014/main" val="4026921033"/>
                    </a:ext>
                  </a:extLst>
                </a:gridCol>
                <a:gridCol w="648655">
                  <a:extLst>
                    <a:ext uri="{9D8B030D-6E8A-4147-A177-3AD203B41FA5}">
                      <a16:colId xmlns:a16="http://schemas.microsoft.com/office/drawing/2014/main" val="899768540"/>
                    </a:ext>
                  </a:extLst>
                </a:gridCol>
                <a:gridCol w="457345">
                  <a:extLst>
                    <a:ext uri="{9D8B030D-6E8A-4147-A177-3AD203B41FA5}">
                      <a16:colId xmlns:a16="http://schemas.microsoft.com/office/drawing/2014/main" val="3815279234"/>
                    </a:ext>
                  </a:extLst>
                </a:gridCol>
              </a:tblGrid>
              <a:tr h="392678">
                <a:tc>
                  <a:txBody>
                    <a:bodyPr/>
                    <a:lstStyle/>
                    <a:p>
                      <a:pPr algn="ctr"/>
                      <a:endParaRPr lang="en-KR" sz="12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남성의류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문구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사무용품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채소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033402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남성의류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22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90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058281"/>
                  </a:ext>
                </a:extLst>
              </a:tr>
              <a:tr h="4258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문구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사무용품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22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13390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305094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채소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90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13390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22549"/>
                  </a:ext>
                </a:extLst>
              </a:tr>
              <a:tr h="38227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2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694804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31E62244-E1A8-958A-9CBE-7504187A7857}"/>
              </a:ext>
            </a:extLst>
          </p:cNvPr>
          <p:cNvSpPr txBox="1"/>
          <p:nvPr/>
        </p:nvSpPr>
        <p:spPr>
          <a:xfrm>
            <a:off x="12270836" y="4435396"/>
            <a:ext cx="3946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히트맵을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통한 묶음 구매 빈도수 분석으로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고객들이 서로 다른 분류의 제품을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함께 구매하는 패턴을 파악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8" name="Picture 4" descr="レシートのイラスト | かわいいフリー素材集 いらすとや">
            <a:extLst>
              <a:ext uri="{FF2B5EF4-FFF2-40B4-BE49-F238E27FC236}">
                <a16:creationId xmlns:a16="http://schemas.microsoft.com/office/drawing/2014/main" id="{45ACF565-6257-336D-6D3B-0F3E7F7F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25" y="5143500"/>
            <a:ext cx="802830" cy="7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りんごのイラスト（フルーツ） | かわいいフリー素材集 いらすとや">
            <a:extLst>
              <a:ext uri="{FF2B5EF4-FFF2-40B4-BE49-F238E27FC236}">
                <a16:creationId xmlns:a16="http://schemas.microsoft.com/office/drawing/2014/main" id="{BB40E7D7-073F-6104-7D05-7A2044DA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385" y="5191636"/>
            <a:ext cx="627183" cy="6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キャップ付きの牛乳パックのイラスト | かわいいフリー素材集 いらすとや">
            <a:extLst>
              <a:ext uri="{FF2B5EF4-FFF2-40B4-BE49-F238E27FC236}">
                <a16:creationId xmlns:a16="http://schemas.microsoft.com/office/drawing/2014/main" id="{2CF01324-A5ED-90B3-0B8B-9E6E8E1F8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0" y="5037392"/>
            <a:ext cx="69692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レシートのイラスト | かわいいフリー素材集 いらすとや">
            <a:extLst>
              <a:ext uri="{FF2B5EF4-FFF2-40B4-BE49-F238E27FC236}">
                <a16:creationId xmlns:a16="http://schemas.microsoft.com/office/drawing/2014/main" id="{01A8AAE8-415C-10DE-3CF1-F40946382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30" y="5988916"/>
            <a:ext cx="802830" cy="76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34">
            <a:extLst>
              <a:ext uri="{FF2B5EF4-FFF2-40B4-BE49-F238E27FC236}">
                <a16:creationId xmlns:a16="http://schemas.microsoft.com/office/drawing/2014/main" id="{BC9C126A-C809-4F7C-0C74-ABC03119DEE3}"/>
              </a:ext>
            </a:extLst>
          </p:cNvPr>
          <p:cNvSpPr/>
          <p:nvPr/>
        </p:nvSpPr>
        <p:spPr>
          <a:xfrm>
            <a:off x="3104944" y="6018694"/>
            <a:ext cx="2259247" cy="81283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54" name="Picture 6" descr="ロングTシャツ・ロンTのイラスト | かわいいフリー素材集 いらすとや">
            <a:extLst>
              <a:ext uri="{FF2B5EF4-FFF2-40B4-BE49-F238E27FC236}">
                <a16:creationId xmlns:a16="http://schemas.microsoft.com/office/drawing/2014/main" id="{5FFBFE0E-7396-00C6-0071-D1E7B76AD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84" y="6071221"/>
            <a:ext cx="863933" cy="71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6251781-12E9-849E-8443-9C57A7CE2639}"/>
              </a:ext>
            </a:extLst>
          </p:cNvPr>
          <p:cNvSpPr txBox="1"/>
          <p:nvPr/>
        </p:nvSpPr>
        <p:spPr>
          <a:xfrm>
            <a:off x="2631741" y="5163726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786BB0-E8C7-F961-63AB-89B6F4A46028}"/>
              </a:ext>
            </a:extLst>
          </p:cNvPr>
          <p:cNvSpPr txBox="1"/>
          <p:nvPr/>
        </p:nvSpPr>
        <p:spPr>
          <a:xfrm>
            <a:off x="2645060" y="5991364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5A9D74-FC85-E2E0-CF2C-5A06BDAD5D2B}"/>
              </a:ext>
            </a:extLst>
          </p:cNvPr>
          <p:cNvSpPr txBox="1"/>
          <p:nvPr/>
        </p:nvSpPr>
        <p:spPr>
          <a:xfrm>
            <a:off x="8991600" y="1790663"/>
            <a:ext cx="65532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고객의 묶음 구매 패턴을 분석하여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다양한 소비 군집 파악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pic>
        <p:nvPicPr>
          <p:cNvPr id="16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15B532EB-4319-A2E7-CA11-4D1BF77D5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86946"/>
            <a:ext cx="4154438" cy="33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6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A30D3C2B-FF5A-21DF-14B7-B0DDB1614D3D}"/>
              </a:ext>
            </a:extLst>
          </p:cNvPr>
          <p:cNvSpPr/>
          <p:nvPr/>
        </p:nvSpPr>
        <p:spPr>
          <a:xfrm>
            <a:off x="947401" y="1331261"/>
            <a:ext cx="3591598" cy="54506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군집화 탐색 결과</a:t>
            </a:r>
          </a:p>
        </p:txBody>
      </p:sp>
      <p:graphicFrame>
        <p:nvGraphicFramePr>
          <p:cNvPr id="23" name="표 23">
            <a:extLst>
              <a:ext uri="{FF2B5EF4-FFF2-40B4-BE49-F238E27FC236}">
                <a16:creationId xmlns:a16="http://schemas.microsoft.com/office/drawing/2014/main" id="{2DB098EE-8BC5-F73E-2ABA-15926F263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954903"/>
              </p:ext>
            </p:extLst>
          </p:nvPr>
        </p:nvGraphicFramePr>
        <p:xfrm>
          <a:off x="947401" y="2025452"/>
          <a:ext cx="16393197" cy="327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116">
                  <a:extLst>
                    <a:ext uri="{9D8B030D-6E8A-4147-A177-3AD203B41FA5}">
                      <a16:colId xmlns:a16="http://schemas.microsoft.com/office/drawing/2014/main" val="1500676510"/>
                    </a:ext>
                  </a:extLst>
                </a:gridCol>
                <a:gridCol w="2707732">
                  <a:extLst>
                    <a:ext uri="{9D8B030D-6E8A-4147-A177-3AD203B41FA5}">
                      <a16:colId xmlns:a16="http://schemas.microsoft.com/office/drawing/2014/main" val="3952118033"/>
                    </a:ext>
                  </a:extLst>
                </a:gridCol>
                <a:gridCol w="3562976">
                  <a:extLst>
                    <a:ext uri="{9D8B030D-6E8A-4147-A177-3AD203B41FA5}">
                      <a16:colId xmlns:a16="http://schemas.microsoft.com/office/drawing/2014/main" val="4068287687"/>
                    </a:ext>
                  </a:extLst>
                </a:gridCol>
                <a:gridCol w="7836373">
                  <a:extLst>
                    <a:ext uri="{9D8B030D-6E8A-4147-A177-3AD203B41FA5}">
                      <a16:colId xmlns:a16="http://schemas.microsoft.com/office/drawing/2014/main" val="1151319393"/>
                    </a:ext>
                  </a:extLst>
                </a:gridCol>
              </a:tblGrid>
              <a:tr h="460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번호</a:t>
                      </a:r>
                      <a:endParaRPr lang="en-US" altLang="ko-KR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 수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명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47108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14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807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생활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건강 제품 소비자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생활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건강관련 제품 소비가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5975997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33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건강 관리하는 유아가 있는 가정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alpha val="2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유아동의류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헬스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/>
                        <a:t>피트니스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스포츠패션 구매가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520594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0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250</a:t>
                      </a:r>
                      <a:endParaRPr kumimoji="0" lang="ko-KR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ple SD Gothic Neo" panose="02000300000000000000" pitchFamily="2" charset="-127"/>
                        <a:ea typeface="Apple SD Gothic Neo" panose="02000300000000000000" pitchFamily="2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여성 고객들의 관심사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생활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 err="1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렌탈서비스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/>
                        <a:t>여성의류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원예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애완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헬스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피트니스 구매가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6252992"/>
                  </a:ext>
                </a:extLst>
              </a:tr>
              <a:tr h="4604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26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124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활동적인 게 좋아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스포츠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자동차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/>
                        <a:t>여행 관련 제품 구매가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1378592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21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97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꾸미는 게 좋아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화장품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 err="1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뷰티케어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600" dirty="0" err="1"/>
                        <a:t>퍼스널케어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건강 제품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셀프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인테리어 제품 구매가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6955803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32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85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가구는 모두 롯데에서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가구 제품 구매가 많으며 월 평균 소비 금액도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25911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39A1115-3E40-A1C3-5DAB-20F70A9E9126}"/>
              </a:ext>
            </a:extLst>
          </p:cNvPr>
          <p:cNvSpPr txBox="1"/>
          <p:nvPr/>
        </p:nvSpPr>
        <p:spPr>
          <a:xfrm>
            <a:off x="523202" y="530810"/>
            <a:ext cx="49631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8" name="Straight Connector 47">
            <a:extLst>
              <a:ext uri="{FF2B5EF4-FFF2-40B4-BE49-F238E27FC236}">
                <a16:creationId xmlns:a16="http://schemas.microsoft.com/office/drawing/2014/main" id="{95B34747-16FF-5F34-F7D5-4812F45123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486400" y="884817"/>
            <a:ext cx="11430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7E07D3-294C-DCB6-97F0-378F743A8E32}"/>
              </a:ext>
            </a:extLst>
          </p:cNvPr>
          <p:cNvSpPr txBox="1"/>
          <p:nvPr/>
        </p:nvSpPr>
        <p:spPr>
          <a:xfrm>
            <a:off x="17068800" y="7001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3285FB07-7610-9502-AA8E-3D0783131325}"/>
              </a:ext>
            </a:extLst>
          </p:cNvPr>
          <p:cNvSpPr/>
          <p:nvPr/>
        </p:nvSpPr>
        <p:spPr>
          <a:xfrm>
            <a:off x="947401" y="5422793"/>
            <a:ext cx="3591598" cy="54506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묶음 구매 탐색 결과</a:t>
            </a:r>
          </a:p>
        </p:txBody>
      </p:sp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9841367E-73E8-A867-C483-C0F0ABA64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24251"/>
              </p:ext>
            </p:extLst>
          </p:nvPr>
        </p:nvGraphicFramePr>
        <p:xfrm>
          <a:off x="969814" y="6104268"/>
          <a:ext cx="10274786" cy="3763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385">
                  <a:extLst>
                    <a:ext uri="{9D8B030D-6E8A-4147-A177-3AD203B41FA5}">
                      <a16:colId xmlns:a16="http://schemas.microsoft.com/office/drawing/2014/main" val="3952118033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068287687"/>
                    </a:ext>
                  </a:extLst>
                </a:gridCol>
                <a:gridCol w="4114801">
                  <a:extLst>
                    <a:ext uri="{9D8B030D-6E8A-4147-A177-3AD203B41FA5}">
                      <a16:colId xmlns:a16="http://schemas.microsoft.com/office/drawing/2014/main" val="1151319393"/>
                    </a:ext>
                  </a:extLst>
                </a:gridCol>
              </a:tblGrid>
              <a:tr h="462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제품군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1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제품군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2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47108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파티용품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탄산음료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각종 </a:t>
                      </a:r>
                      <a:r>
                        <a:rPr lang="ko-KR" altLang="en-US" sz="1600" b="0" i="0" dirty="0" err="1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미조리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요리재료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요리하는 걸 즐기는 </a:t>
                      </a:r>
                      <a:r>
                        <a:rPr lang="ko-KR" altLang="en-US" sz="1600" b="0" i="0" dirty="0" err="1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홈파티족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5975997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유제품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대용식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600" dirty="0"/>
                        <a:t> 간식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냉장식품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영상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음향 가전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자취하는 재택근무자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8520594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남성의류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여성의류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부부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6252992"/>
                  </a:ext>
                </a:extLst>
              </a:tr>
              <a:tr h="462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유아동의류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속옷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양말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 err="1"/>
                        <a:t>홈웨어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 패션잡화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신생아가 있는 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78592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서적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음반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/>
                        <a:t>악기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자라나는 유아가 있는 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955803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원예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애완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청소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세탁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/>
                        <a:t>욕실용품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그린핑거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펫팸족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2591188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3587304"/>
                  </a:ext>
                </a:extLst>
              </a:tr>
            </a:tbl>
          </a:graphicData>
        </a:graphic>
      </p:graphicFrame>
      <p:sp>
        <p:nvSpPr>
          <p:cNvPr id="4" name="직사각형 11">
            <a:extLst>
              <a:ext uri="{FF2B5EF4-FFF2-40B4-BE49-F238E27FC236}">
                <a16:creationId xmlns:a16="http://schemas.microsoft.com/office/drawing/2014/main" id="{45601AC0-03D7-4262-4641-949F58B4E6DF}"/>
              </a:ext>
            </a:extLst>
          </p:cNvPr>
          <p:cNvSpPr>
            <a:spLocks/>
          </p:cNvSpPr>
          <p:nvPr/>
        </p:nvSpPr>
        <p:spPr>
          <a:xfrm>
            <a:off x="11854199" y="6104267"/>
            <a:ext cx="5486399" cy="37636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사각형: 둥근 모서리 34">
            <a:extLst>
              <a:ext uri="{FF2B5EF4-FFF2-40B4-BE49-F238E27FC236}">
                <a16:creationId xmlns:a16="http://schemas.microsoft.com/office/drawing/2014/main" id="{68A17485-624D-B124-B93B-7BFEE74E7A16}"/>
              </a:ext>
            </a:extLst>
          </p:cNvPr>
          <p:cNvSpPr/>
          <p:nvPr/>
        </p:nvSpPr>
        <p:spPr>
          <a:xfrm>
            <a:off x="13356598" y="5831736"/>
            <a:ext cx="2481600" cy="5450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 방안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FAE69-426E-0A09-7C91-F7DE0B25C355}"/>
              </a:ext>
            </a:extLst>
          </p:cNvPr>
          <p:cNvSpPr txBox="1"/>
          <p:nvPr/>
        </p:nvSpPr>
        <p:spPr>
          <a:xfrm>
            <a:off x="11930398" y="6401645"/>
            <a:ext cx="5410200" cy="338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 탐색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묶음 구매 탐색 결과를 결합해 고객 세그먼트를 정의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해당 세그먼트의 소비자가 롯데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커머스를 이용하는 동안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어떤 제품들을 많이 소비하고 그중 어떤 제품들을 같이 구매하는지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파악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활용하여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소비자가 클릭한 제품에 대해 좀 더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 친화적인 연관 상품을 추천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하도록 활용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6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A30D3C2B-FF5A-21DF-14B7-B0DDB1614D3D}"/>
              </a:ext>
            </a:extLst>
          </p:cNvPr>
          <p:cNvSpPr/>
          <p:nvPr/>
        </p:nvSpPr>
        <p:spPr>
          <a:xfrm>
            <a:off x="871201" y="1777497"/>
            <a:ext cx="3591598" cy="54506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세그먼트 분석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A1115-3E40-A1C3-5DAB-20F70A9E9126}"/>
              </a:ext>
            </a:extLst>
          </p:cNvPr>
          <p:cNvSpPr txBox="1"/>
          <p:nvPr/>
        </p:nvSpPr>
        <p:spPr>
          <a:xfrm>
            <a:off x="523202" y="530810"/>
            <a:ext cx="49631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191B3B4-B0F8-3360-C981-F91E19EE4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06526"/>
              </p:ext>
            </p:extLst>
          </p:nvPr>
        </p:nvGraphicFramePr>
        <p:xfrm>
          <a:off x="3657600" y="2742258"/>
          <a:ext cx="12115800" cy="942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27480522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4080942353"/>
                    </a:ext>
                  </a:extLst>
                </a:gridCol>
                <a:gridCol w="3809534">
                  <a:extLst>
                    <a:ext uri="{9D8B030D-6E8A-4147-A177-3AD203B41FA5}">
                      <a16:colId xmlns:a16="http://schemas.microsoft.com/office/drawing/2014/main" val="1517805894"/>
                    </a:ext>
                  </a:extLst>
                </a:gridCol>
                <a:gridCol w="5791666">
                  <a:extLst>
                    <a:ext uri="{9D8B030D-6E8A-4147-A177-3AD203B41FA5}">
                      <a16:colId xmlns:a16="http://schemas.microsoft.com/office/drawing/2014/main" val="3574252655"/>
                    </a:ext>
                  </a:extLst>
                </a:gridCol>
              </a:tblGrid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번호</a:t>
                      </a:r>
                      <a:endParaRPr lang="en-US" altLang="ko-KR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 수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명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44775"/>
                  </a:ext>
                </a:extLst>
              </a:tr>
              <a:tr h="471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32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85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가구는 모두 롯데에서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식품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가구 제품 구매가 많으며 월 평균 소비 금액도 많음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81968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D15EDE-F648-8B8D-5A47-F3A1BAC4C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848626"/>
              </p:ext>
            </p:extLst>
          </p:nvPr>
        </p:nvGraphicFramePr>
        <p:xfrm>
          <a:off x="3662082" y="4107817"/>
          <a:ext cx="12115800" cy="946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4385">
                  <a:extLst>
                    <a:ext uri="{9D8B030D-6E8A-4147-A177-3AD203B41FA5}">
                      <a16:colId xmlns:a16="http://schemas.microsoft.com/office/drawing/2014/main" val="1960043104"/>
                    </a:ext>
                  </a:extLst>
                </a:gridCol>
                <a:gridCol w="3060215">
                  <a:extLst>
                    <a:ext uri="{9D8B030D-6E8A-4147-A177-3AD203B41FA5}">
                      <a16:colId xmlns:a16="http://schemas.microsoft.com/office/drawing/2014/main" val="772931024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1704908112"/>
                    </a:ext>
                  </a:extLst>
                </a:gridCol>
              </a:tblGrid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제품군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1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제품군 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2</a:t>
                      </a:r>
                      <a:endParaRPr lang="ko-KR" altLang="en-US" sz="1600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군집 특징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91577"/>
                  </a:ext>
                </a:extLst>
              </a:tr>
              <a:tr h="473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원예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애완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청소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세탁</a:t>
                      </a:r>
                      <a:r>
                        <a:rPr lang="en-US" altLang="ko-KR" sz="16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/</a:t>
                      </a:r>
                      <a:r>
                        <a:rPr lang="ko-KR" altLang="en-US" sz="1600" dirty="0"/>
                        <a:t>욕실용품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그린핑거</a:t>
                      </a:r>
                      <a:r>
                        <a:rPr lang="en-US" altLang="ko-KR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,</a:t>
                      </a:r>
                      <a:r>
                        <a:rPr lang="ko-KR" altLang="en-US" sz="16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</a:t>
                      </a:r>
                      <a:r>
                        <a:rPr lang="ko-KR" altLang="en-US" sz="1600" b="0" i="0" dirty="0" err="1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펫팸족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294170"/>
                  </a:ext>
                </a:extLst>
              </a:tr>
            </a:tbl>
          </a:graphicData>
        </a:graphic>
      </p:graphicFrame>
      <p:sp>
        <p:nvSpPr>
          <p:cNvPr id="15" name="사각형: 둥근 모서리 34">
            <a:extLst>
              <a:ext uri="{FF2B5EF4-FFF2-40B4-BE49-F238E27FC236}">
                <a16:creationId xmlns:a16="http://schemas.microsoft.com/office/drawing/2014/main" id="{FF903F7A-4649-75DF-E19E-6B12404A4292}"/>
              </a:ext>
            </a:extLst>
          </p:cNvPr>
          <p:cNvSpPr/>
          <p:nvPr/>
        </p:nvSpPr>
        <p:spPr>
          <a:xfrm>
            <a:off x="871201" y="2940850"/>
            <a:ext cx="2481600" cy="5450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군집화 탐색</a:t>
            </a:r>
          </a:p>
        </p:txBody>
      </p:sp>
      <p:sp>
        <p:nvSpPr>
          <p:cNvPr id="16" name="사각형: 둥근 모서리 34">
            <a:extLst>
              <a:ext uri="{FF2B5EF4-FFF2-40B4-BE49-F238E27FC236}">
                <a16:creationId xmlns:a16="http://schemas.microsoft.com/office/drawing/2014/main" id="{31323D55-9324-B68D-E6E8-9272AB88EA8A}"/>
              </a:ext>
            </a:extLst>
          </p:cNvPr>
          <p:cNvSpPr/>
          <p:nvPr/>
        </p:nvSpPr>
        <p:spPr>
          <a:xfrm>
            <a:off x="875683" y="4308409"/>
            <a:ext cx="2481600" cy="54506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묶음 구매 탐색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474FB3A-379E-5AC6-F0CE-4A610B89F201}"/>
              </a:ext>
            </a:extLst>
          </p:cNvPr>
          <p:cNvSpPr/>
          <p:nvPr/>
        </p:nvSpPr>
        <p:spPr>
          <a:xfrm>
            <a:off x="866719" y="6815528"/>
            <a:ext cx="878969" cy="509451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076" name="Picture 4" descr="ガーデニングのイラスト「水やりをする女性」 | かわいいフリー素材集 ...">
            <a:extLst>
              <a:ext uri="{FF2B5EF4-FFF2-40B4-BE49-F238E27FC236}">
                <a16:creationId xmlns:a16="http://schemas.microsoft.com/office/drawing/2014/main" id="{7C1B5F69-0E72-92CA-C99D-DE6DDC50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644" y="6209625"/>
            <a:ext cx="2001635" cy="1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34">
            <a:extLst>
              <a:ext uri="{FF2B5EF4-FFF2-40B4-BE49-F238E27FC236}">
                <a16:creationId xmlns:a16="http://schemas.microsoft.com/office/drawing/2014/main" id="{E0A1598F-562A-1E7E-3E8F-0A91F84D5FB8}"/>
              </a:ext>
            </a:extLst>
          </p:cNvPr>
          <p:cNvSpPr/>
          <p:nvPr/>
        </p:nvSpPr>
        <p:spPr>
          <a:xfrm>
            <a:off x="1963271" y="8468395"/>
            <a:ext cx="8458199" cy="67056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화분을 키우거나 반려견과 함께 지내는 </a:t>
            </a:r>
            <a:r>
              <a:rPr lang="ko-KR" altLang="en-US" sz="16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네오패밀리일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확률이 높고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평균 소비금액이 높아 프리미엄 제품에 대한 관심이 많다는 사실을 고객원장에 기록</a:t>
            </a:r>
          </a:p>
        </p:txBody>
      </p:sp>
      <p:pic>
        <p:nvPicPr>
          <p:cNvPr id="3078" name="Picture 6" descr="犬がなつく人・なつかない人のイラスト（女性） | かわいいフリー素材 ...">
            <a:extLst>
              <a:ext uri="{FF2B5EF4-FFF2-40B4-BE49-F238E27FC236}">
                <a16:creationId xmlns:a16="http://schemas.microsoft.com/office/drawing/2014/main" id="{7475E71B-6E4E-BB69-4FDE-AF9A8913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79" y="6069435"/>
            <a:ext cx="2001635" cy="200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20AAC54A-02DC-3F3B-EF55-A6F81EDE3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11417"/>
              </p:ext>
            </p:extLst>
          </p:nvPr>
        </p:nvGraphicFramePr>
        <p:xfrm>
          <a:off x="6879423" y="6438900"/>
          <a:ext cx="280021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0869">
                  <a:extLst>
                    <a:ext uri="{9D8B030D-6E8A-4147-A177-3AD203B41FA5}">
                      <a16:colId xmlns:a16="http://schemas.microsoft.com/office/drawing/2014/main" val="3115484444"/>
                    </a:ext>
                  </a:extLst>
                </a:gridCol>
                <a:gridCol w="1279350">
                  <a:extLst>
                    <a:ext uri="{9D8B030D-6E8A-4147-A177-3AD203B41FA5}">
                      <a16:colId xmlns:a16="http://schemas.microsoft.com/office/drawing/2014/main" val="1303180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cust_id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AB12345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7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</a:t>
                      </a:r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luster_tag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682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Buy_tag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NF_PL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3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</a:t>
                      </a:r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vg_amt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100,000</a:t>
                      </a:r>
                      <a:endParaRPr lang="en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424729"/>
                  </a:ext>
                </a:extLst>
              </a:tr>
            </a:tbl>
          </a:graphicData>
        </a:graphic>
      </p:graphicFrame>
      <p:sp>
        <p:nvSpPr>
          <p:cNvPr id="21" name="Right Arrow 20">
            <a:extLst>
              <a:ext uri="{FF2B5EF4-FFF2-40B4-BE49-F238E27FC236}">
                <a16:creationId xmlns:a16="http://schemas.microsoft.com/office/drawing/2014/main" id="{AD7CA40D-F1C9-95DC-E1B0-142F9C70F2B1}"/>
              </a:ext>
            </a:extLst>
          </p:cNvPr>
          <p:cNvSpPr/>
          <p:nvPr/>
        </p:nvSpPr>
        <p:spPr>
          <a:xfrm>
            <a:off x="10192871" y="7261092"/>
            <a:ext cx="878969" cy="509451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4" name="Picture 23" descr="A picture containing text, indoor, white, several&#10;&#10;Description automatically generated">
            <a:extLst>
              <a:ext uri="{FF2B5EF4-FFF2-40B4-BE49-F238E27FC236}">
                <a16:creationId xmlns:a16="http://schemas.microsoft.com/office/drawing/2014/main" id="{C18D8992-5193-0330-A25C-AF0C2E5BE0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471" y="5958138"/>
            <a:ext cx="2622550" cy="3515696"/>
          </a:xfrm>
          <a:prstGeom prst="rect">
            <a:avLst/>
          </a:prstGeom>
        </p:spPr>
      </p:pic>
      <p:sp>
        <p:nvSpPr>
          <p:cNvPr id="27" name="직사각형 11">
            <a:extLst>
              <a:ext uri="{FF2B5EF4-FFF2-40B4-BE49-F238E27FC236}">
                <a16:creationId xmlns:a16="http://schemas.microsoft.com/office/drawing/2014/main" id="{44018497-8652-79CC-CADA-BACFD75123EE}"/>
              </a:ext>
            </a:extLst>
          </p:cNvPr>
          <p:cNvSpPr>
            <a:spLocks/>
          </p:cNvSpPr>
          <p:nvPr/>
        </p:nvSpPr>
        <p:spPr>
          <a:xfrm>
            <a:off x="14672528" y="8038275"/>
            <a:ext cx="2622550" cy="1100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가격대가 비교적 높은 화분 정리 가구에 대한 추천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8" name="Table 20">
            <a:extLst>
              <a:ext uri="{FF2B5EF4-FFF2-40B4-BE49-F238E27FC236}">
                <a16:creationId xmlns:a16="http://schemas.microsoft.com/office/drawing/2014/main" id="{00E1F9E2-508C-3053-0CC0-92D2A7F6E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18029"/>
              </p:ext>
            </p:extLst>
          </p:nvPr>
        </p:nvGraphicFramePr>
        <p:xfrm>
          <a:off x="14630028" y="6262861"/>
          <a:ext cx="26225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373">
                  <a:extLst>
                    <a:ext uri="{9D8B030D-6E8A-4147-A177-3AD203B41FA5}">
                      <a16:colId xmlns:a16="http://schemas.microsoft.com/office/drawing/2014/main" val="3115484444"/>
                    </a:ext>
                  </a:extLst>
                </a:gridCol>
                <a:gridCol w="1198177">
                  <a:extLst>
                    <a:ext uri="{9D8B030D-6E8A-4147-A177-3AD203B41FA5}">
                      <a16:colId xmlns:a16="http://schemas.microsoft.com/office/drawing/2014/main" val="1303180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prod_id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PF1234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7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Ctg_id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32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18,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..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318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price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50,000</a:t>
                      </a:r>
                      <a:endParaRPr lang="en-KR" b="1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9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42472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9E7927E-48F0-AF49-02B2-16EF2CABDDB3}"/>
              </a:ext>
            </a:extLst>
          </p:cNvPr>
          <p:cNvSpPr txBox="1"/>
          <p:nvPr/>
        </p:nvSpPr>
        <p:spPr>
          <a:xfrm>
            <a:off x="7564970" y="598861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&gt;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90A86-6994-6E6F-293A-30409C383AEA}"/>
              </a:ext>
            </a:extLst>
          </p:cNvPr>
          <p:cNvSpPr txBox="1"/>
          <p:nvPr/>
        </p:nvSpPr>
        <p:spPr>
          <a:xfrm>
            <a:off x="15156206" y="580395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&gt;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" name="Straight Connector 47">
            <a:extLst>
              <a:ext uri="{FF2B5EF4-FFF2-40B4-BE49-F238E27FC236}">
                <a16:creationId xmlns:a16="http://schemas.microsoft.com/office/drawing/2014/main" id="{3DE35E16-7D25-4AA4-A9E3-2D3F7E85A203}"/>
              </a:ext>
            </a:extLst>
          </p:cNvPr>
          <p:cNvCxnSpPr>
            <a:cxnSpLocks/>
          </p:cNvCxnSpPr>
          <p:nvPr/>
        </p:nvCxnSpPr>
        <p:spPr>
          <a:xfrm>
            <a:off x="5486400" y="884817"/>
            <a:ext cx="11430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284F31-02F8-41EA-1CC7-CA13D6833E21}"/>
              </a:ext>
            </a:extLst>
          </p:cNvPr>
          <p:cNvSpPr txBox="1"/>
          <p:nvPr/>
        </p:nvSpPr>
        <p:spPr>
          <a:xfrm>
            <a:off x="17068800" y="70015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253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/>
          </p:cNvGrpSpPr>
          <p:nvPr/>
        </p:nvGrpSpPr>
        <p:grpSpPr>
          <a:xfrm>
            <a:off x="1" y="3034862"/>
            <a:ext cx="18288000" cy="7359696"/>
            <a:chOff x="-136054" y="3034861"/>
            <a:chExt cx="18557823" cy="7359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054" y="3034861"/>
              <a:ext cx="18557823" cy="7359697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039600" y="3037286"/>
            <a:ext cx="2933971" cy="1244762"/>
            <a:chOff x="12214154" y="3037286"/>
            <a:chExt cx="2933971" cy="1244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4154" y="3037286"/>
              <a:ext cx="2933971" cy="124476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093903" y="6606852"/>
            <a:ext cx="7415164" cy="160248"/>
            <a:chOff x="5093903" y="6606852"/>
            <a:chExt cx="7415164" cy="16024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093903" y="6606852"/>
              <a:ext cx="7415164" cy="160248"/>
            </a:xfrm>
            <a:prstGeom prst="rect">
              <a:avLst/>
            </a:prstGeom>
          </p:spPr>
        </p:pic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2D0AEA-138A-C5B4-F984-49EE6CEC5C41}"/>
              </a:ext>
            </a:extLst>
          </p:cNvPr>
          <p:cNvCxnSpPr>
            <a:cxnSpLocks/>
          </p:cNvCxnSpPr>
          <p:nvPr/>
        </p:nvCxnSpPr>
        <p:spPr>
          <a:xfrm>
            <a:off x="4449648" y="5838870"/>
            <a:ext cx="0" cy="411442"/>
          </a:xfrm>
          <a:prstGeom prst="line">
            <a:avLst/>
          </a:prstGeom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A7BC3EB1-054A-67E8-5F17-665400898DD4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4405139" y="6289984"/>
            <a:ext cx="2437166" cy="0"/>
          </a:xfrm>
          <a:prstGeom prst="line">
            <a:avLst/>
          </a:prstGeom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0AC1F40B-2208-B58A-E51B-E3279C981BE0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2036147" y="6289984"/>
            <a:ext cx="2368992" cy="0"/>
          </a:xfrm>
          <a:prstGeom prst="line">
            <a:avLst/>
          </a:prstGeom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D711FC50-6744-652E-04B5-A0062C88EE52}"/>
              </a:ext>
            </a:extLst>
          </p:cNvPr>
          <p:cNvSpPr/>
          <p:nvPr/>
        </p:nvSpPr>
        <p:spPr>
          <a:xfrm>
            <a:off x="1784147" y="6163984"/>
            <a:ext cx="252000" cy="252000"/>
          </a:xfrm>
          <a:prstGeom prst="ellipse">
            <a:avLst/>
          </a:prstGeom>
          <a:solidFill>
            <a:schemeClr val="bg1"/>
          </a:solidFill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40C72E1E-298A-B464-60D7-2C11D648E4D3}"/>
              </a:ext>
            </a:extLst>
          </p:cNvPr>
          <p:cNvSpPr/>
          <p:nvPr/>
        </p:nvSpPr>
        <p:spPr>
          <a:xfrm>
            <a:off x="4323648" y="6156904"/>
            <a:ext cx="252000" cy="252000"/>
          </a:xfrm>
          <a:prstGeom prst="ellipse">
            <a:avLst/>
          </a:prstGeom>
          <a:solidFill>
            <a:schemeClr val="bg1"/>
          </a:solidFill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7225CCCE-5825-928F-5DE6-B7E7D9BCD502}"/>
              </a:ext>
            </a:extLst>
          </p:cNvPr>
          <p:cNvSpPr/>
          <p:nvPr/>
        </p:nvSpPr>
        <p:spPr>
          <a:xfrm>
            <a:off x="6842305" y="6163984"/>
            <a:ext cx="252000" cy="252000"/>
          </a:xfrm>
          <a:prstGeom prst="ellipse">
            <a:avLst/>
          </a:prstGeom>
          <a:solidFill>
            <a:schemeClr val="bg1"/>
          </a:solidFill>
          <a:ln w="63500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B9D4B-E979-93C3-5521-FE183838A50C}"/>
              </a:ext>
            </a:extLst>
          </p:cNvPr>
          <p:cNvSpPr txBox="1"/>
          <p:nvPr/>
        </p:nvSpPr>
        <p:spPr>
          <a:xfrm>
            <a:off x="4114800" y="1629362"/>
            <a:ext cx="745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구매 가능성이 높은 고객을 선정하기 위한 데이터 분석방법으로서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군집분석을 통해 각 점수의 기준을 산정함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F52843-8209-7874-CED3-CA30DF4251EA}"/>
              </a:ext>
            </a:extLst>
          </p:cNvPr>
          <p:cNvSpPr txBox="1"/>
          <p:nvPr/>
        </p:nvSpPr>
        <p:spPr>
          <a:xfrm>
            <a:off x="792386" y="6650891"/>
            <a:ext cx="22860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Recency</a:t>
            </a:r>
          </a:p>
          <a:p>
            <a:pPr algn="ctr"/>
            <a:endParaRPr lang="en-US" altLang="ko-KR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거래의 최근성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고객이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 Light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얼마나 최근에 구입했는가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?”</a:t>
            </a:r>
          </a:p>
          <a:p>
            <a:pPr algn="ctr"/>
            <a:endParaRPr lang="ko-KR" altLang="en-US" sz="28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660776-FF45-0CFA-BC9E-7CCFFDD5B8D3}"/>
              </a:ext>
            </a:extLst>
          </p:cNvPr>
          <p:cNvSpPr txBox="1"/>
          <p:nvPr/>
        </p:nvSpPr>
        <p:spPr>
          <a:xfrm>
            <a:off x="3306648" y="6650891"/>
            <a:ext cx="2286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Frequency</a:t>
            </a:r>
          </a:p>
          <a:p>
            <a:pPr algn="ctr"/>
            <a:endParaRPr lang="en-US" altLang="ko-KR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거래빈도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고객이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 Light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얼마나 빈번하게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 Light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우리 상품을 구입했는가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?”</a:t>
            </a:r>
          </a:p>
          <a:p>
            <a:pPr algn="ctr"/>
            <a:endParaRPr lang="ko-KR" altLang="en-US" sz="28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7B5C2E1-095F-550F-F6AF-E3EDA9CC403B}"/>
              </a:ext>
            </a:extLst>
          </p:cNvPr>
          <p:cNvSpPr txBox="1"/>
          <p:nvPr/>
        </p:nvSpPr>
        <p:spPr>
          <a:xfrm>
            <a:off x="5820910" y="6650891"/>
            <a:ext cx="2286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Monetary</a:t>
            </a:r>
          </a:p>
          <a:p>
            <a:pPr algn="ctr"/>
            <a:endParaRPr lang="en-US" altLang="ko-KR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거래규모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고객이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 Light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구입했던 총 금액은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 Light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어느 정도인가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 Light" panose="02000300000000000000" pitchFamily="2" charset="-127"/>
              </a:rPr>
              <a:t>?”</a:t>
            </a:r>
            <a:endParaRPr lang="ko-KR" altLang="en-US" sz="28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5C4ECB-1041-64DE-8C26-EFDC2462876A}"/>
              </a:ext>
            </a:extLst>
          </p:cNvPr>
          <p:cNvSpPr txBox="1"/>
          <p:nvPr/>
        </p:nvSpPr>
        <p:spPr>
          <a:xfrm>
            <a:off x="12657634" y="3238500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산정</a:t>
            </a:r>
          </a:p>
        </p:txBody>
      </p:sp>
      <p:graphicFrame>
        <p:nvGraphicFramePr>
          <p:cNvPr id="46" name="표 46">
            <a:extLst>
              <a:ext uri="{FF2B5EF4-FFF2-40B4-BE49-F238E27FC236}">
                <a16:creationId xmlns:a16="http://schemas.microsoft.com/office/drawing/2014/main" id="{DBF23637-E2D9-9255-F125-3DAA83FDB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47081"/>
              </p:ext>
            </p:extLst>
          </p:nvPr>
        </p:nvGraphicFramePr>
        <p:xfrm>
          <a:off x="9753600" y="4589790"/>
          <a:ext cx="7391400" cy="4135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1325">
                  <a:extLst>
                    <a:ext uri="{9D8B030D-6E8A-4147-A177-3AD203B41FA5}">
                      <a16:colId xmlns:a16="http://schemas.microsoft.com/office/drawing/2014/main" val="804138965"/>
                    </a:ext>
                  </a:extLst>
                </a:gridCol>
                <a:gridCol w="2070025">
                  <a:extLst>
                    <a:ext uri="{9D8B030D-6E8A-4147-A177-3AD203B41FA5}">
                      <a16:colId xmlns:a16="http://schemas.microsoft.com/office/drawing/2014/main" val="1404887791"/>
                    </a:ext>
                  </a:extLst>
                </a:gridCol>
                <a:gridCol w="2070025">
                  <a:extLst>
                    <a:ext uri="{9D8B030D-6E8A-4147-A177-3AD203B41FA5}">
                      <a16:colId xmlns:a16="http://schemas.microsoft.com/office/drawing/2014/main" val="2274721306"/>
                    </a:ext>
                  </a:extLst>
                </a:gridCol>
                <a:gridCol w="2070025">
                  <a:extLst>
                    <a:ext uri="{9D8B030D-6E8A-4147-A177-3AD203B41FA5}">
                      <a16:colId xmlns:a16="http://schemas.microsoft.com/office/drawing/2014/main" val="709385673"/>
                    </a:ext>
                  </a:extLst>
                </a:gridCol>
              </a:tblGrid>
              <a:tr h="689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점수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Recency</a:t>
                      </a:r>
                      <a:endParaRPr lang="ko-KR" altLang="en-US" sz="2400" b="1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Frequency</a:t>
                      </a:r>
                      <a:endParaRPr lang="ko-KR" altLang="en-US" sz="2400" b="1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Monetary</a:t>
                      </a:r>
                      <a:endParaRPr lang="ko-KR" altLang="en-US" sz="2400" b="1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514207"/>
                  </a:ext>
                </a:extLst>
              </a:tr>
              <a:tr h="6891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endParaRPr lang="ko-KR" altLang="en-US" sz="2000" b="0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263~364</a:t>
                      </a:r>
                      <a:r>
                        <a:rPr lang="ko-KR" altLang="en-US" sz="20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0~171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~2,364,930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721872"/>
                  </a:ext>
                </a:extLst>
              </a:tr>
              <a:tr h="6891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</a:t>
                      </a:r>
                      <a:endParaRPr lang="ko-KR" altLang="en-US" sz="2000" b="0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188~262</a:t>
                      </a:r>
                      <a:r>
                        <a:rPr lang="ko-KR" altLang="en-US" sz="20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172~380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2,364,931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~5,994,100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805995"/>
                  </a:ext>
                </a:extLst>
              </a:tr>
              <a:tr h="6891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endParaRPr lang="ko-KR" altLang="en-US" sz="2000" b="0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109~187</a:t>
                      </a:r>
                      <a:r>
                        <a:rPr lang="ko-KR" altLang="en-US" sz="20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381~652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5,994,101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~18,438,560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746235"/>
                  </a:ext>
                </a:extLst>
              </a:tr>
              <a:tr h="68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</a:t>
                      </a:r>
                      <a:endParaRPr lang="ko-KR" altLang="en-US" sz="2000" b="0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41~108</a:t>
                      </a:r>
                      <a:r>
                        <a:rPr lang="ko-KR" altLang="en-US" sz="20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653~1108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18,438,561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~39,984,540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709931"/>
                  </a:ext>
                </a:extLst>
              </a:tr>
              <a:tr h="6891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solidFill>
                            <a:srgbClr val="008BFF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endParaRPr lang="ko-KR" altLang="en-US" sz="2000" b="0" i="0" dirty="0">
                        <a:solidFill>
                          <a:srgbClr val="008BFF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0~40</a:t>
                      </a:r>
                      <a:r>
                        <a:rPr lang="ko-KR" altLang="en-US" sz="2000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1109~1748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39,984,541</a:t>
                      </a:r>
                    </a:p>
                    <a:p>
                      <a:pPr algn="ctr" latinLnBrk="1"/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~59,171,000</a:t>
                      </a:r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7118"/>
                  </a:ext>
                </a:extLst>
              </a:tr>
            </a:tbl>
          </a:graphicData>
        </a:graphic>
      </p:graphicFrame>
      <p:grpSp>
        <p:nvGrpSpPr>
          <p:cNvPr id="1012" name="그룹 1012"/>
          <p:cNvGrpSpPr/>
          <p:nvPr/>
        </p:nvGrpSpPr>
        <p:grpSpPr>
          <a:xfrm>
            <a:off x="3233784" y="3602616"/>
            <a:ext cx="2431727" cy="2236254"/>
            <a:chOff x="1197177" y="5194761"/>
            <a:chExt cx="2742857" cy="27428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177" y="5194761"/>
              <a:ext cx="2742857" cy="274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B61CCBD-65CA-7705-694A-0487848CC160}"/>
              </a:ext>
            </a:extLst>
          </p:cNvPr>
          <p:cNvSpPr txBox="1"/>
          <p:nvPr/>
        </p:nvSpPr>
        <p:spPr>
          <a:xfrm>
            <a:off x="3645261" y="4289959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endParaRPr lang="ko-KR" altLang="en-US" sz="5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63EB5C11-FA87-F880-17BD-4A847E369522}"/>
              </a:ext>
            </a:extLst>
          </p:cNvPr>
          <p:cNvSpPr/>
          <p:nvPr/>
        </p:nvSpPr>
        <p:spPr>
          <a:xfrm>
            <a:off x="520883" y="1638300"/>
            <a:ext cx="3289117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RFM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EABA5-72B7-FE3D-9CD6-8681676C88C4}"/>
              </a:ext>
            </a:extLst>
          </p:cNvPr>
          <p:cNvSpPr/>
          <p:nvPr/>
        </p:nvSpPr>
        <p:spPr>
          <a:xfrm>
            <a:off x="9864360" y="9068085"/>
            <a:ext cx="7280640" cy="8760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 별로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K-means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 분석을 통해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군집으로 나눈 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군집 별 최솟값과 최댓값을 기준으로 기준을 세움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25F5C-16A8-9E79-EDA4-8AD322EC923F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0" name="Straight Connector 47">
            <a:extLst>
              <a:ext uri="{FF2B5EF4-FFF2-40B4-BE49-F238E27FC236}">
                <a16:creationId xmlns:a16="http://schemas.microsoft.com/office/drawing/2014/main" id="{66714388-C410-5E51-ED61-2ABDB825C3D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6E29EB-EDB7-88A0-C1D7-5E50E15E2055}"/>
              </a:ext>
            </a:extLst>
          </p:cNvPr>
          <p:cNvSpPr txBox="1"/>
          <p:nvPr/>
        </p:nvSpPr>
        <p:spPr>
          <a:xfrm>
            <a:off x="17068800" y="70015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53083E76-4DE5-D449-1BA1-E75C09FDD543}"/>
              </a:ext>
            </a:extLst>
          </p:cNvPr>
          <p:cNvGrpSpPr>
            <a:grpSpLocks/>
          </p:cNvGrpSpPr>
          <p:nvPr/>
        </p:nvGrpSpPr>
        <p:grpSpPr>
          <a:xfrm>
            <a:off x="1" y="3034862"/>
            <a:ext cx="18288000" cy="7359696"/>
            <a:chOff x="-136054" y="3034861"/>
            <a:chExt cx="18557823" cy="7359697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3407365F-2360-243C-2F31-324FA946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054" y="3034861"/>
              <a:ext cx="18557823" cy="7359697"/>
            </a:xfrm>
            <a:prstGeom prst="rect">
              <a:avLst/>
            </a:prstGeom>
          </p:spPr>
        </p:pic>
      </p:grpSp>
      <p:grpSp>
        <p:nvGrpSpPr>
          <p:cNvPr id="8" name="그룹 1028">
            <a:extLst>
              <a:ext uri="{FF2B5EF4-FFF2-40B4-BE49-F238E27FC236}">
                <a16:creationId xmlns:a16="http://schemas.microsoft.com/office/drawing/2014/main" id="{410D8DB9-0F2A-1393-32E7-4B2B3460D533}"/>
              </a:ext>
            </a:extLst>
          </p:cNvPr>
          <p:cNvGrpSpPr/>
          <p:nvPr/>
        </p:nvGrpSpPr>
        <p:grpSpPr>
          <a:xfrm>
            <a:off x="5093903" y="6606852"/>
            <a:ext cx="7415164" cy="160248"/>
            <a:chOff x="5093903" y="6606852"/>
            <a:chExt cx="7415164" cy="160248"/>
          </a:xfrm>
        </p:grpSpPr>
        <p:pic>
          <p:nvPicPr>
            <p:cNvPr id="10" name="Object 104">
              <a:extLst>
                <a:ext uri="{FF2B5EF4-FFF2-40B4-BE49-F238E27FC236}">
                  <a16:creationId xmlns:a16="http://schemas.microsoft.com/office/drawing/2014/main" id="{F6C65AF5-7BCE-DCC3-F45B-9CCD28E34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093903" y="6606852"/>
              <a:ext cx="7415164" cy="160248"/>
            </a:xfrm>
            <a:prstGeom prst="rect">
              <a:avLst/>
            </a:prstGeom>
          </p:spPr>
        </p:pic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8A4CB2CE-4ABC-D463-3849-1CBA5771D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10515"/>
              </p:ext>
            </p:extLst>
          </p:nvPr>
        </p:nvGraphicFramePr>
        <p:xfrm>
          <a:off x="1891306" y="4780036"/>
          <a:ext cx="6501921" cy="309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0769">
                  <a:extLst>
                    <a:ext uri="{9D8B030D-6E8A-4147-A177-3AD203B41FA5}">
                      <a16:colId xmlns:a16="http://schemas.microsoft.com/office/drawing/2014/main" val="3821438115"/>
                    </a:ext>
                  </a:extLst>
                </a:gridCol>
                <a:gridCol w="1300384">
                  <a:extLst>
                    <a:ext uri="{9D8B030D-6E8A-4147-A177-3AD203B41FA5}">
                      <a16:colId xmlns:a16="http://schemas.microsoft.com/office/drawing/2014/main" val="4266660912"/>
                    </a:ext>
                  </a:extLst>
                </a:gridCol>
                <a:gridCol w="1300384">
                  <a:extLst>
                    <a:ext uri="{9D8B030D-6E8A-4147-A177-3AD203B41FA5}">
                      <a16:colId xmlns:a16="http://schemas.microsoft.com/office/drawing/2014/main" val="1366629395"/>
                    </a:ext>
                  </a:extLst>
                </a:gridCol>
                <a:gridCol w="1300384">
                  <a:extLst>
                    <a:ext uri="{9D8B030D-6E8A-4147-A177-3AD203B41FA5}">
                      <a16:colId xmlns:a16="http://schemas.microsoft.com/office/drawing/2014/main" val="2405783526"/>
                    </a:ext>
                  </a:extLst>
                </a:gridCol>
              </a:tblGrid>
              <a:tr h="666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n>
                            <a:noFill/>
                          </a:ln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이탈한 </a:t>
                      </a:r>
                      <a:r>
                        <a:rPr lang="en-US" altLang="ko-KR" b="0" i="0" dirty="0">
                          <a:ln>
                            <a:noFill/>
                          </a:ln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VIP</a:t>
                      </a:r>
                      <a:endParaRPr lang="ko-KR" altLang="en-US" b="0" i="0" dirty="0">
                        <a:ln>
                          <a:noFill/>
                        </a:ln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뜸한 </a:t>
                      </a:r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VIP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VIP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202241"/>
                  </a:ext>
                </a:extLst>
              </a:tr>
              <a:tr h="5764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n>
                            <a:noFill/>
                          </a:ln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이탈한 잠재 </a:t>
                      </a:r>
                      <a:r>
                        <a:rPr lang="en-US" altLang="ko-KR" b="0" i="0" dirty="0">
                          <a:ln>
                            <a:noFill/>
                          </a:ln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VIP</a:t>
                      </a:r>
                      <a:endParaRPr lang="ko-KR" altLang="en-US" b="0" i="0" dirty="0">
                        <a:ln>
                          <a:noFill/>
                        </a:ln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D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645791"/>
                  </a:ext>
                </a:extLst>
              </a:tr>
              <a:tr h="576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신경 써야 할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고객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잠재 </a:t>
                      </a:r>
                      <a:r>
                        <a:rPr lang="en-US" altLang="ko-KR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VIP</a:t>
                      </a:r>
                      <a:endParaRPr lang="ko-KR" altLang="en-US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3831"/>
                  </a:ext>
                </a:extLst>
              </a:tr>
              <a:tr h="57643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이탈한 고객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이탈 우려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0ECF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0EC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59315"/>
                  </a:ext>
                </a:extLst>
              </a:tr>
              <a:tr h="5764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CF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지금 잡아야</a:t>
                      </a:r>
                      <a:endParaRPr lang="en-US" altLang="ko-KR" b="0" i="0" dirty="0"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b="0" i="0" dirty="0"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할 고객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신규 고객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EA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2134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CFAC20-CBF7-CCCB-5ADB-1E73A069F31D}"/>
              </a:ext>
            </a:extLst>
          </p:cNvPr>
          <p:cNvSpPr txBox="1"/>
          <p:nvPr/>
        </p:nvSpPr>
        <p:spPr>
          <a:xfrm>
            <a:off x="1382827" y="4711994"/>
            <a:ext cx="414515" cy="315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</a:p>
          <a:p>
            <a:pPr>
              <a:lnSpc>
                <a:spcPct val="170000"/>
              </a:lnSpc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</a:p>
          <a:p>
            <a:pPr>
              <a:lnSpc>
                <a:spcPct val="170000"/>
              </a:lnSpc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  <a:p>
            <a:pPr>
              <a:lnSpc>
                <a:spcPct val="170000"/>
              </a:lnSpc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pPr>
              <a:lnSpc>
                <a:spcPct val="170000"/>
              </a:lnSpc>
            </a:pP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3AE78-6DCF-2502-C4D4-5251143382FA}"/>
              </a:ext>
            </a:extLst>
          </p:cNvPr>
          <p:cNvSpPr txBox="1"/>
          <p:nvPr/>
        </p:nvSpPr>
        <p:spPr>
          <a:xfrm>
            <a:off x="2448729" y="7961994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1      2       3       4       5</a:t>
            </a:r>
            <a:endParaRPr lang="ko-KR" altLang="en-US" sz="2400" spc="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BDFA4C19-3F13-3556-3F51-73187649C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84632"/>
              </p:ext>
            </p:extLst>
          </p:nvPr>
        </p:nvGraphicFramePr>
        <p:xfrm>
          <a:off x="9473508" y="3978490"/>
          <a:ext cx="7888807" cy="5588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BBF302C4-B493-C55D-90F4-279EC988DDFB}"/>
              </a:ext>
            </a:extLst>
          </p:cNvPr>
          <p:cNvSpPr txBox="1"/>
          <p:nvPr/>
        </p:nvSpPr>
        <p:spPr>
          <a:xfrm>
            <a:off x="13487400" y="9598374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E589DC-5FDB-F4DE-81A3-81C30A097A78}"/>
              </a:ext>
            </a:extLst>
          </p:cNvPr>
          <p:cNvSpPr/>
          <p:nvPr/>
        </p:nvSpPr>
        <p:spPr>
          <a:xfrm>
            <a:off x="3833872" y="3932941"/>
            <a:ext cx="254321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세분화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0AF0F75-3C5A-B467-0EDC-3F56AB19E152}"/>
              </a:ext>
            </a:extLst>
          </p:cNvPr>
          <p:cNvSpPr/>
          <p:nvPr/>
        </p:nvSpPr>
        <p:spPr>
          <a:xfrm>
            <a:off x="11917706" y="3335699"/>
            <a:ext cx="3000410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세분화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3AF776-7AA0-CC7E-BC15-FBCC031B795A}"/>
              </a:ext>
            </a:extLst>
          </p:cNvPr>
          <p:cNvSpPr txBox="1"/>
          <p:nvPr/>
        </p:nvSpPr>
        <p:spPr>
          <a:xfrm>
            <a:off x="4419151" y="8507968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거래의 최근성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1D6174-17F6-5B15-0AA9-86DCFF3DAC4E}"/>
              </a:ext>
            </a:extLst>
          </p:cNvPr>
          <p:cNvSpPr txBox="1"/>
          <p:nvPr/>
        </p:nvSpPr>
        <p:spPr>
          <a:xfrm>
            <a:off x="609600" y="6006418"/>
            <a:ext cx="585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</a:t>
            </a:r>
            <a:endParaRPr lang="en-US" altLang="ko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빈도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110366A-FFCB-A555-745B-099C4295099F}"/>
              </a:ext>
            </a:extLst>
          </p:cNvPr>
          <p:cNvSpPr/>
          <p:nvPr/>
        </p:nvSpPr>
        <p:spPr>
          <a:xfrm>
            <a:off x="13658239" y="6772845"/>
            <a:ext cx="3318013" cy="8760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계열 고객들의 </a:t>
            </a:r>
            <a:r>
              <a:rPr lang="ko-KR" altLang="en-US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구매전환율</a:t>
            </a:r>
            <a:r>
              <a:rPr lang="en-US" altLang="ko-KR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체류 시간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늘려야 함</a:t>
            </a:r>
            <a:endParaRPr lang="en-US" altLang="ko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99AFB-0FC4-795F-4123-5A5D021857F9}"/>
              </a:ext>
            </a:extLst>
          </p:cNvPr>
          <p:cNvSpPr txBox="1"/>
          <p:nvPr/>
        </p:nvSpPr>
        <p:spPr>
          <a:xfrm>
            <a:off x="4114800" y="1629362"/>
            <a:ext cx="7457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구매 가능성이 높은 고객을 선정하기 위한 데이터 분석방법으로서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군집분석을 통해 각 점수의 기준을 산정함</a:t>
            </a:r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F83C7AF9-135D-AA73-90D8-C397DFDC7571}"/>
              </a:ext>
            </a:extLst>
          </p:cNvPr>
          <p:cNvSpPr/>
          <p:nvPr/>
        </p:nvSpPr>
        <p:spPr>
          <a:xfrm>
            <a:off x="520883" y="1638300"/>
            <a:ext cx="3289117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RFM</a:t>
            </a:r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7E3470-13E2-DF95-0F34-C1AA132D9D27}"/>
              </a:ext>
            </a:extLst>
          </p:cNvPr>
          <p:cNvSpPr/>
          <p:nvPr/>
        </p:nvSpPr>
        <p:spPr>
          <a:xfrm>
            <a:off x="13658239" y="7816619"/>
            <a:ext cx="3410561" cy="87601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2364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고객에 대해서도</a:t>
            </a:r>
            <a:endParaRPr lang="en-US" altLang="ko-KR" dirty="0">
              <a:solidFill>
                <a:srgbClr val="F2364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b="1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복귀 유도 전략</a:t>
            </a:r>
            <a:r>
              <a:rPr lang="ko-KR" altLang="en-US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사용해야 함</a:t>
            </a:r>
            <a:endParaRPr lang="en-US" altLang="ko-KR" dirty="0">
              <a:solidFill>
                <a:srgbClr val="F2364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DAF0A-EF2D-EE4F-B383-9A7F70A6A7B4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3E3AC827-2814-B5E9-8450-B31EAF94D7A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A8EAE1-0EE2-ABB6-82E0-1AC38BE60500}"/>
              </a:ext>
            </a:extLst>
          </p:cNvPr>
          <p:cNvSpPr txBox="1"/>
          <p:nvPr/>
        </p:nvSpPr>
        <p:spPr>
          <a:xfrm>
            <a:off x="17068800" y="7001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83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ED42811-EEC0-EB6C-DBCC-F3E6725DE848}"/>
              </a:ext>
            </a:extLst>
          </p:cNvPr>
          <p:cNvSpPr/>
          <p:nvPr/>
        </p:nvSpPr>
        <p:spPr>
          <a:xfrm>
            <a:off x="956135" y="3086100"/>
            <a:ext cx="3713563" cy="59436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5B08F80-305F-9714-88B0-6306131D5070}"/>
              </a:ext>
            </a:extLst>
          </p:cNvPr>
          <p:cNvSpPr/>
          <p:nvPr/>
        </p:nvSpPr>
        <p:spPr>
          <a:xfrm>
            <a:off x="5280471" y="3086100"/>
            <a:ext cx="3713563" cy="5943600"/>
          </a:xfrm>
          <a:prstGeom prst="rect">
            <a:avLst/>
          </a:prstGeom>
          <a:blipFill dpi="0" rotWithShape="1">
            <a:blip r:embed="rId4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D5B1535-86EF-B8F4-F195-9AECBD13C921}"/>
              </a:ext>
            </a:extLst>
          </p:cNvPr>
          <p:cNvSpPr/>
          <p:nvPr/>
        </p:nvSpPr>
        <p:spPr>
          <a:xfrm>
            <a:off x="9491248" y="3086100"/>
            <a:ext cx="3713563" cy="5943600"/>
          </a:xfrm>
          <a:prstGeom prst="rect">
            <a:avLst/>
          </a:prstGeom>
          <a:blipFill dpi="0" rotWithShape="1">
            <a:blip r:embed="rId5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56AE2-7DD8-AD69-F44E-1B3D0552A76B}"/>
              </a:ext>
            </a:extLst>
          </p:cNvPr>
          <p:cNvSpPr/>
          <p:nvPr/>
        </p:nvSpPr>
        <p:spPr>
          <a:xfrm>
            <a:off x="13888637" y="3086100"/>
            <a:ext cx="3713563" cy="5943600"/>
          </a:xfrm>
          <a:prstGeom prst="rect">
            <a:avLst/>
          </a:prstGeom>
          <a:blipFill dpi="0" rotWithShape="1">
            <a:blip r:embed="rId6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45F7D21-60A4-1FC3-A5FA-1DC8120A5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88" y="3502891"/>
            <a:ext cx="1574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9A8E8CEE-7376-D15D-7CA0-81499C5A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531" y="3476957"/>
            <a:ext cx="1712998" cy="171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AD46E0-6FDF-7C53-7C02-FA61C5CC0C87}"/>
              </a:ext>
            </a:extLst>
          </p:cNvPr>
          <p:cNvSpPr txBox="1"/>
          <p:nvPr/>
        </p:nvSpPr>
        <p:spPr>
          <a:xfrm>
            <a:off x="838200" y="1034068"/>
            <a:ext cx="3669594" cy="135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0" spc="-1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CONTENTS</a:t>
            </a:r>
            <a:endParaRPr lang="ko-KR" altLang="en-US" sz="6000" spc="-150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1795C30-FC13-F8ED-3C19-B569570DEC87}"/>
              </a:ext>
            </a:extLst>
          </p:cNvPr>
          <p:cNvGrpSpPr/>
          <p:nvPr/>
        </p:nvGrpSpPr>
        <p:grpSpPr>
          <a:xfrm>
            <a:off x="5602730" y="5540295"/>
            <a:ext cx="2991420" cy="3419396"/>
            <a:chOff x="12277362" y="1540472"/>
            <a:chExt cx="2991420" cy="34193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FA580EA-CAE7-FCDC-35D4-5C701DE3CB95}"/>
                </a:ext>
              </a:extLst>
            </p:cNvPr>
            <p:cNvSpPr txBox="1"/>
            <p:nvPr/>
          </p:nvSpPr>
          <p:spPr>
            <a:xfrm>
              <a:off x="12278861" y="1540472"/>
              <a:ext cx="298992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800" spc="-15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02 </a:t>
              </a:r>
              <a:r>
                <a:rPr lang="ko-KR" altLang="en-US" sz="3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 탐색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F96D77-D3ED-65BC-BC34-E6A883A46DE2}"/>
                </a:ext>
              </a:extLst>
            </p:cNvPr>
            <p:cNvSpPr txBox="1"/>
            <p:nvPr/>
          </p:nvSpPr>
          <p:spPr>
            <a:xfrm>
              <a:off x="12277362" y="2743877"/>
              <a:ext cx="279114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사용 데이터 소개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 특성 파악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파생 변수 생성 및 분석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 분리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466F91-08AB-2A1D-2744-AB3470B96B3D}"/>
              </a:ext>
            </a:extLst>
          </p:cNvPr>
          <p:cNvGrpSpPr/>
          <p:nvPr/>
        </p:nvGrpSpPr>
        <p:grpSpPr>
          <a:xfrm>
            <a:off x="10019445" y="5576893"/>
            <a:ext cx="2847254" cy="2653047"/>
            <a:chOff x="7121065" y="5668436"/>
            <a:chExt cx="2847254" cy="26530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3622B4-4545-4E36-F625-057337B714C8}"/>
                </a:ext>
              </a:extLst>
            </p:cNvPr>
            <p:cNvSpPr txBox="1"/>
            <p:nvPr/>
          </p:nvSpPr>
          <p:spPr>
            <a:xfrm>
              <a:off x="7149789" y="5668436"/>
              <a:ext cx="214674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800" spc="-15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03 </a:t>
              </a:r>
              <a:r>
                <a:rPr lang="ko-KR" altLang="en-US" sz="3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모델링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3E1397-4C32-D1F5-0329-A7E3792387F7}"/>
                </a:ext>
              </a:extLst>
            </p:cNvPr>
            <p:cNvSpPr txBox="1"/>
            <p:nvPr/>
          </p:nvSpPr>
          <p:spPr>
            <a:xfrm>
              <a:off x="7121065" y="6884871"/>
              <a:ext cx="2847254" cy="1436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CF,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DL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기반 추천시스템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상품 추천 모델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쿠폰 추천 모델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2D120-5362-0BEE-1A23-EAA075D4D6B2}"/>
              </a:ext>
            </a:extLst>
          </p:cNvPr>
          <p:cNvGrpSpPr/>
          <p:nvPr/>
        </p:nvGrpSpPr>
        <p:grpSpPr>
          <a:xfrm>
            <a:off x="14146337" y="5576893"/>
            <a:ext cx="2622834" cy="2995607"/>
            <a:chOff x="12270296" y="5773411"/>
            <a:chExt cx="2622834" cy="29956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98AB80-04F7-89BB-CCB8-30E1272DF4CD}"/>
                </a:ext>
              </a:extLst>
            </p:cNvPr>
            <p:cNvSpPr txBox="1"/>
            <p:nvPr/>
          </p:nvSpPr>
          <p:spPr>
            <a:xfrm>
              <a:off x="12270296" y="5773411"/>
              <a:ext cx="262283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800" spc="-15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04 </a:t>
              </a:r>
              <a:r>
                <a:rPr lang="ko-KR" altLang="en-US" sz="3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전략 제안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57C14F-2A06-4971-BC9D-40EF689A7BCE}"/>
                </a:ext>
              </a:extLst>
            </p:cNvPr>
            <p:cNvSpPr txBox="1"/>
            <p:nvPr/>
          </p:nvSpPr>
          <p:spPr>
            <a:xfrm>
              <a:off x="12270296" y="7014692"/>
              <a:ext cx="170431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전략 제안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의의와 한계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참고 문헌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950336C-9CE8-B582-BE04-AB8ACD3BAF1F}"/>
              </a:ext>
            </a:extLst>
          </p:cNvPr>
          <p:cNvGrpSpPr/>
          <p:nvPr/>
        </p:nvGrpSpPr>
        <p:grpSpPr>
          <a:xfrm>
            <a:off x="1177422" y="5502468"/>
            <a:ext cx="3436741" cy="3527232"/>
            <a:chOff x="7165949" y="1463868"/>
            <a:chExt cx="4097293" cy="35272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44A6CF2-F9CD-8B92-D34A-A4ED8F4BCFD7}"/>
                </a:ext>
              </a:extLst>
            </p:cNvPr>
            <p:cNvSpPr txBox="1"/>
            <p:nvPr/>
          </p:nvSpPr>
          <p:spPr>
            <a:xfrm>
              <a:off x="7191385" y="2744331"/>
              <a:ext cx="407185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데스크 리서치 및 문제 파악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온라인 마케팅 트렌드 파악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온라인 마케팅 전략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현주소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제안 주제 소개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95DC66-FCA7-B5C6-83F0-6D02AE59A433}"/>
                </a:ext>
              </a:extLst>
            </p:cNvPr>
            <p:cNvSpPr txBox="1"/>
            <p:nvPr/>
          </p:nvSpPr>
          <p:spPr>
            <a:xfrm>
              <a:off x="7165949" y="1463868"/>
              <a:ext cx="30027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4800" spc="-150" dirty="0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01 </a:t>
              </a:r>
              <a:r>
                <a:rPr lang="ko-KR" altLang="en-US" sz="3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제안 배경</a:t>
              </a:r>
              <a:endParaRPr lang="ko-KR" altLang="en-US" sz="4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67F54CA-692C-55B1-A7DF-04F5368B6A75}"/>
              </a:ext>
            </a:extLst>
          </p:cNvPr>
          <p:cNvCxnSpPr>
            <a:cxnSpLocks/>
          </p:cNvCxnSpPr>
          <p:nvPr/>
        </p:nvCxnSpPr>
        <p:spPr>
          <a:xfrm>
            <a:off x="956135" y="2324100"/>
            <a:ext cx="3742554" cy="0"/>
          </a:xfrm>
          <a:prstGeom prst="line">
            <a:avLst/>
          </a:prstGeom>
          <a:ln w="28575">
            <a:solidFill>
              <a:srgbClr val="00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90CE6024-1491-677A-3D3E-0C869899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165" y="3476957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35D484EF-F217-5515-23F2-FCA37237A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284" y="3465373"/>
            <a:ext cx="1754327" cy="1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A340BA-8253-07A4-1DB7-7F08DCC08DDD}"/>
              </a:ext>
            </a:extLst>
          </p:cNvPr>
          <p:cNvCxnSpPr>
            <a:cxnSpLocks/>
          </p:cNvCxnSpPr>
          <p:nvPr/>
        </p:nvCxnSpPr>
        <p:spPr>
          <a:xfrm>
            <a:off x="1098716" y="5540295"/>
            <a:ext cx="33970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99A01DD-2EF7-2AFC-8668-D94238F7D3A4}"/>
              </a:ext>
            </a:extLst>
          </p:cNvPr>
          <p:cNvCxnSpPr>
            <a:cxnSpLocks/>
          </p:cNvCxnSpPr>
          <p:nvPr/>
        </p:nvCxnSpPr>
        <p:spPr>
          <a:xfrm>
            <a:off x="5410200" y="5576893"/>
            <a:ext cx="33970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5762AEF-197F-F271-A2E6-235EBFAAC26B}"/>
              </a:ext>
            </a:extLst>
          </p:cNvPr>
          <p:cNvCxnSpPr>
            <a:cxnSpLocks/>
          </p:cNvCxnSpPr>
          <p:nvPr/>
        </p:nvCxnSpPr>
        <p:spPr>
          <a:xfrm>
            <a:off x="9677400" y="5576893"/>
            <a:ext cx="33970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C66DE9-8C6E-4B3A-F20E-71088E23150D}"/>
              </a:ext>
            </a:extLst>
          </p:cNvPr>
          <p:cNvCxnSpPr>
            <a:cxnSpLocks/>
          </p:cNvCxnSpPr>
          <p:nvPr/>
        </p:nvCxnSpPr>
        <p:spPr>
          <a:xfrm>
            <a:off x="14020800" y="5576893"/>
            <a:ext cx="339708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24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BA72418-73D1-F567-761A-1FD917FB1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23" y="2526708"/>
            <a:ext cx="3746830" cy="3673899"/>
          </a:xfrm>
          <a:prstGeom prst="rect">
            <a:avLst/>
          </a:prstGeom>
        </p:spPr>
      </p:pic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A51E9E28-6C02-CB0A-24AD-EE0DB358570F}"/>
              </a:ext>
            </a:extLst>
          </p:cNvPr>
          <p:cNvSpPr/>
          <p:nvPr/>
        </p:nvSpPr>
        <p:spPr>
          <a:xfrm>
            <a:off x="9421586" y="1416934"/>
            <a:ext cx="7754634" cy="9071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온라인 상품 구매 데이터에 대한 코호트 분석 결과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코호트 단위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월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8ABB35-1B8F-FE8E-2A73-1DFFA2FD08DE}"/>
              </a:ext>
            </a:extLst>
          </p:cNvPr>
          <p:cNvSpPr txBox="1"/>
          <p:nvPr/>
        </p:nvSpPr>
        <p:spPr>
          <a:xfrm>
            <a:off x="9421586" y="6171337"/>
            <a:ext cx="4056791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 결과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히트맵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축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첫주문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코호트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축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코호트 시계열</a:t>
            </a:r>
            <a:endParaRPr lang="en-KR" sz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DB400-5CFB-9CBA-0344-D9745C04DE53}"/>
              </a:ext>
            </a:extLst>
          </p:cNvPr>
          <p:cNvSpPr txBox="1"/>
          <p:nvPr/>
        </p:nvSpPr>
        <p:spPr>
          <a:xfrm>
            <a:off x="14123924" y="6159237"/>
            <a:ext cx="3445329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 결과 그래프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축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 고객 비율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축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코호트 시계열</a:t>
            </a:r>
            <a:endParaRPr lang="en-KR" sz="4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47686E08-0D9A-49AA-4C0D-642538DB400E}"/>
              </a:ext>
            </a:extLst>
          </p:cNvPr>
          <p:cNvSpPr/>
          <p:nvPr/>
        </p:nvSpPr>
        <p:spPr>
          <a:xfrm>
            <a:off x="694422" y="2841171"/>
            <a:ext cx="7748889" cy="7445829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122" name="Picture 2" descr="私服で働く人のイラスト（白人女性） | かわいいフリー素材集 いらすとや">
            <a:extLst>
              <a:ext uri="{FF2B5EF4-FFF2-40B4-BE49-F238E27FC236}">
                <a16:creationId xmlns:a16="http://schemas.microsoft.com/office/drawing/2014/main" id="{E4EBF9F2-171F-8CCE-9759-01B2FB45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26" y="4805505"/>
            <a:ext cx="1348605" cy="124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ショッピングバッグを持つ人のイラスト（男性） | かわいいフリー素材 ...">
            <a:extLst>
              <a:ext uri="{FF2B5EF4-FFF2-40B4-BE49-F238E27FC236}">
                <a16:creationId xmlns:a16="http://schemas.microsoft.com/office/drawing/2014/main" id="{ED1A22C2-3F3F-1DF2-ABF5-9F54E2D8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563" y="4740209"/>
            <a:ext cx="1357541" cy="13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97DC93-5356-96D1-8D4B-76FEB1F178E7}"/>
              </a:ext>
            </a:extLst>
          </p:cNvPr>
          <p:cNvSpPr txBox="1"/>
          <p:nvPr/>
        </p:nvSpPr>
        <p:spPr>
          <a:xfrm>
            <a:off x="2111905" y="3165317"/>
            <a:ext cx="5823782" cy="119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5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Cohort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공통적인 특성을 가진 사람들의 집단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5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Analysis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 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ko-KR" altLang="en-US" sz="16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사용자 행동을 그룹으로 나눠 지표별로 수치화한 뒤 분석하는 기법</a:t>
            </a:r>
            <a:endParaRPr lang="en-KR" sz="165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sp>
        <p:nvSpPr>
          <p:cNvPr id="30" name="사각형: 둥근 모서리 34">
            <a:extLst>
              <a:ext uri="{FF2B5EF4-FFF2-40B4-BE49-F238E27FC236}">
                <a16:creationId xmlns:a16="http://schemas.microsoft.com/office/drawing/2014/main" id="{9A89DCB5-8355-08F3-C4A2-4F4814EB44A1}"/>
              </a:ext>
            </a:extLst>
          </p:cNvPr>
          <p:cNvSpPr/>
          <p:nvPr/>
        </p:nvSpPr>
        <p:spPr>
          <a:xfrm>
            <a:off x="848559" y="3435633"/>
            <a:ext cx="1031919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정의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사각형: 둥근 모서리 34">
            <a:extLst>
              <a:ext uri="{FF2B5EF4-FFF2-40B4-BE49-F238E27FC236}">
                <a16:creationId xmlns:a16="http://schemas.microsoft.com/office/drawing/2014/main" id="{F803E33C-B0CD-CD69-7CA1-0ECD337F2C9E}"/>
              </a:ext>
            </a:extLst>
          </p:cNvPr>
          <p:cNvSpPr/>
          <p:nvPr/>
        </p:nvSpPr>
        <p:spPr>
          <a:xfrm>
            <a:off x="848559" y="4738842"/>
            <a:ext cx="1031919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사각형: 둥근 모서리 34">
            <a:extLst>
              <a:ext uri="{FF2B5EF4-FFF2-40B4-BE49-F238E27FC236}">
                <a16:creationId xmlns:a16="http://schemas.microsoft.com/office/drawing/2014/main" id="{87806E38-5493-A262-300F-63FD919CDEBF}"/>
              </a:ext>
            </a:extLst>
          </p:cNvPr>
          <p:cNvSpPr/>
          <p:nvPr/>
        </p:nvSpPr>
        <p:spPr>
          <a:xfrm>
            <a:off x="848559" y="7192737"/>
            <a:ext cx="1031919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7761BD-0102-E46B-86DB-F848E6F8866D}"/>
              </a:ext>
            </a:extLst>
          </p:cNvPr>
          <p:cNvSpPr txBox="1"/>
          <p:nvPr/>
        </p:nvSpPr>
        <p:spPr>
          <a:xfrm>
            <a:off x="2017040" y="6100341"/>
            <a:ext cx="5823782" cy="8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접속이나 구매 데이터를 특정 기간 단위로 그룹화하여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첫 기간 단위 대비 다음 기간 단위의 </a:t>
            </a:r>
            <a:r>
              <a:rPr lang="ko-KR" altLang="en-US" sz="1650" b="1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접속 및 구매자수 비율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Gurmukhi MT" pitchFamily="2" charset="0"/>
              </a:rPr>
              <a:t>을 계산</a:t>
            </a:r>
            <a:endParaRPr lang="en-KR" sz="1650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98A41876-0886-C5E2-E128-1AE1B59EEB5A}"/>
              </a:ext>
            </a:extLst>
          </p:cNvPr>
          <p:cNvSpPr/>
          <p:nvPr/>
        </p:nvSpPr>
        <p:spPr>
          <a:xfrm>
            <a:off x="4716123" y="5282811"/>
            <a:ext cx="386013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128" name="Picture 8" descr="いろいろな色のグループのイラスト | かわいいフリー素材集 ...">
            <a:extLst>
              <a:ext uri="{FF2B5EF4-FFF2-40B4-BE49-F238E27FC236}">
                <a16:creationId xmlns:a16="http://schemas.microsoft.com/office/drawing/2014/main" id="{2CF1F6AE-44EC-4DDA-68C0-F5CF29D29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20429" y="4816793"/>
            <a:ext cx="1319213" cy="12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C69A0C49-CE2A-2272-F54B-C9A3FF9C8B38}"/>
              </a:ext>
            </a:extLst>
          </p:cNvPr>
          <p:cNvSpPr/>
          <p:nvPr/>
        </p:nvSpPr>
        <p:spPr>
          <a:xfrm>
            <a:off x="6436448" y="5299643"/>
            <a:ext cx="386013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130" name="Picture 10" descr="いろいろな折れ線グラフのイラスト | かわいいフリー素材集 いらすとや">
            <a:extLst>
              <a:ext uri="{FF2B5EF4-FFF2-40B4-BE49-F238E27FC236}">
                <a16:creationId xmlns:a16="http://schemas.microsoft.com/office/drawing/2014/main" id="{FB6AE754-8741-C2ED-C620-F0F0C8FF1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143" y="4828646"/>
            <a:ext cx="1223415" cy="122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4">
            <a:extLst>
              <a:ext uri="{FF2B5EF4-FFF2-40B4-BE49-F238E27FC236}">
                <a16:creationId xmlns:a16="http://schemas.microsoft.com/office/drawing/2014/main" id="{CBB3ECB4-10C7-401A-C5A7-009005D7E23C}"/>
              </a:ext>
            </a:extLst>
          </p:cNvPr>
          <p:cNvSpPr/>
          <p:nvPr/>
        </p:nvSpPr>
        <p:spPr>
          <a:xfrm>
            <a:off x="848559" y="8983791"/>
            <a:ext cx="1031919" cy="5439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</a:t>
            </a:r>
            <a:endParaRPr lang="en-KR" sz="75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3DB7AE-37FA-3D6D-A7D9-E10BBA43C7DB}"/>
              </a:ext>
            </a:extLst>
          </p:cNvPr>
          <p:cNvSpPr txBox="1"/>
          <p:nvPr/>
        </p:nvSpPr>
        <p:spPr>
          <a:xfrm>
            <a:off x="1979227" y="7091273"/>
            <a:ext cx="5823782" cy="1579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지속적으로 방문하여 전환을 일으켜야 하는 사이트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어느 타이밍에서 이탈하였고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올바르게 서비스들을 고루 이용하는지가 중요한 사이트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50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→</a:t>
            </a:r>
            <a:r>
              <a:rPr lang="en-US" altLang="ko-KR" sz="1650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E</a:t>
            </a:r>
            <a:r>
              <a:rPr lang="ko-KR" altLang="en-US" sz="1650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홈페이지에서 많이 사용되는 분석 기법</a:t>
            </a:r>
            <a:endParaRPr lang="en-US" sz="165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478903-22AB-A8A2-0C21-8A1FD74C293F}"/>
              </a:ext>
            </a:extLst>
          </p:cNvPr>
          <p:cNvSpPr txBox="1"/>
          <p:nvPr/>
        </p:nvSpPr>
        <p:spPr>
          <a:xfrm>
            <a:off x="2036717" y="8893512"/>
            <a:ext cx="5823782" cy="81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</a:t>
            </a:r>
            <a:r>
              <a:rPr lang="ko-KR" altLang="en-US" sz="16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유지율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확인을 통한 유저 이탈 현황 확인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마케팅 전략에 따른 고객 </a:t>
            </a:r>
            <a:r>
              <a:rPr lang="ko-KR" altLang="en-US" sz="165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리액션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확인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전략 수립 등</a:t>
            </a:r>
            <a:endParaRPr lang="en-KR" sz="1650" dirty="0">
              <a:latin typeface="Apple SD Gothic Neo" panose="02000300000000000000" pitchFamily="2" charset="-127"/>
              <a:ea typeface="Apple SD Gothic Neo" panose="02000300000000000000" pitchFamily="2" charset="-127"/>
              <a:cs typeface="Gurmukhi MT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FF7A7A-A37A-7543-1CD5-BD29ECB364EB}"/>
              </a:ext>
            </a:extLst>
          </p:cNvPr>
          <p:cNvCxnSpPr>
            <a:cxnSpLocks/>
          </p:cNvCxnSpPr>
          <p:nvPr/>
        </p:nvCxnSpPr>
        <p:spPr>
          <a:xfrm>
            <a:off x="14604409" y="4039929"/>
            <a:ext cx="2741763" cy="653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4746DE-7520-0DA9-9F5B-AECAECE5D23B}"/>
              </a:ext>
            </a:extLst>
          </p:cNvPr>
          <p:cNvSpPr txBox="1"/>
          <p:nvPr/>
        </p:nvSpPr>
        <p:spPr>
          <a:xfrm>
            <a:off x="12027861" y="7196435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4" name="Rectangle 42">
            <a:extLst>
              <a:ext uri="{FF2B5EF4-FFF2-40B4-BE49-F238E27FC236}">
                <a16:creationId xmlns:a16="http://schemas.microsoft.com/office/drawing/2014/main" id="{F7DB87C0-4269-9840-0434-9BB07A0E21E4}"/>
              </a:ext>
            </a:extLst>
          </p:cNvPr>
          <p:cNvSpPr/>
          <p:nvPr/>
        </p:nvSpPr>
        <p:spPr>
          <a:xfrm>
            <a:off x="8923356" y="7626050"/>
            <a:ext cx="8645897" cy="2241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전체적으로 미세한 하락세를 나타내며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특히 기준 코호트가 최신일수록 증가 구간 없이 감소세가 더 확실해짐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r>
              <a:rPr lang="en-US" altLang="ko-KR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 </a:t>
            </a:r>
            <a:r>
              <a:rPr lang="en-US" altLang="ko-KR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한 해 동안 지속적으로 고객 이탈이 발생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즉 롯데 </a:t>
            </a:r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서비스에 만족하지 않는 고객들이 증가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한다는 뜻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고객을 유지하기 위해 </a:t>
            </a:r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고객들이 원하는 상품을 추천하는 기능이 필요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</a:t>
            </a:r>
            <a:endParaRPr lang="en-KR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DB7AE283-1264-7D7C-B278-85E2BA8C8579}"/>
              </a:ext>
            </a:extLst>
          </p:cNvPr>
          <p:cNvSpPr/>
          <p:nvPr/>
        </p:nvSpPr>
        <p:spPr>
          <a:xfrm>
            <a:off x="520883" y="1638300"/>
            <a:ext cx="4736917" cy="77261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6. Cohort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A27AF-023F-8524-BE56-A34870288189}"/>
              </a:ext>
            </a:extLst>
          </p:cNvPr>
          <p:cNvSpPr txBox="1"/>
          <p:nvPr/>
        </p:nvSpPr>
        <p:spPr>
          <a:xfrm>
            <a:off x="523202" y="530810"/>
            <a:ext cx="45059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특성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1" name="Straight Connector 47">
            <a:extLst>
              <a:ext uri="{FF2B5EF4-FFF2-40B4-BE49-F238E27FC236}">
                <a16:creationId xmlns:a16="http://schemas.microsoft.com/office/drawing/2014/main" id="{6E1B1A21-A2BE-3149-23AC-B4E366D518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029200" y="884817"/>
            <a:ext cx="11887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E8E6E8-E349-F14F-7868-89A6956A827D}"/>
              </a:ext>
            </a:extLst>
          </p:cNvPr>
          <p:cNvSpPr txBox="1"/>
          <p:nvPr/>
        </p:nvSpPr>
        <p:spPr>
          <a:xfrm>
            <a:off x="17068800" y="7001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3028A7A-CBDD-746F-A07D-689390C5D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089" y="2784582"/>
            <a:ext cx="4741452" cy="32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4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E15425-4DEA-F237-D1E6-076E64810831}"/>
              </a:ext>
            </a:extLst>
          </p:cNvPr>
          <p:cNvCxnSpPr>
            <a:cxnSpLocks/>
          </p:cNvCxnSpPr>
          <p:nvPr/>
        </p:nvCxnSpPr>
        <p:spPr>
          <a:xfrm>
            <a:off x="-686895" y="7822489"/>
            <a:ext cx="20727495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2BA749-E72C-4EA7-03C3-B5627E8DFF64}"/>
              </a:ext>
            </a:extLst>
          </p:cNvPr>
          <p:cNvGrpSpPr/>
          <p:nvPr/>
        </p:nvGrpSpPr>
        <p:grpSpPr>
          <a:xfrm>
            <a:off x="1157240" y="6001685"/>
            <a:ext cx="3721337" cy="3721337"/>
            <a:chOff x="4628771" y="2443713"/>
            <a:chExt cx="2856081" cy="285608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8F58E0F-C354-9460-BB7C-7975B2BC8F1D}"/>
                </a:ext>
              </a:extLst>
            </p:cNvPr>
            <p:cNvSpPr/>
            <p:nvPr/>
          </p:nvSpPr>
          <p:spPr>
            <a:xfrm>
              <a:off x="4628771" y="2443713"/>
              <a:ext cx="2856081" cy="285608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85648" dir="2700000" algn="tl" rotWithShape="0">
                <a:prstClr val="black">
                  <a:alpha val="24794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3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5C82040-D15C-6BDB-878D-A1A4F9EBEB4B}"/>
                </a:ext>
              </a:extLst>
            </p:cNvPr>
            <p:cNvSpPr/>
            <p:nvPr/>
          </p:nvSpPr>
          <p:spPr>
            <a:xfrm>
              <a:off x="4819539" y="2642773"/>
              <a:ext cx="2457960" cy="2457960"/>
            </a:xfrm>
            <a:prstGeom prst="ellipse">
              <a:avLst/>
            </a:prstGeom>
            <a:solidFill>
              <a:srgbClr val="008BFF"/>
            </a:solidFill>
            <a:ln>
              <a:noFill/>
            </a:ln>
            <a:effectLst>
              <a:outerShdw blurRad="74366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35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770508-47E6-0883-504E-FC32EE46F939}"/>
              </a:ext>
            </a:extLst>
          </p:cNvPr>
          <p:cNvSpPr txBox="1"/>
          <p:nvPr/>
        </p:nvSpPr>
        <p:spPr>
          <a:xfrm>
            <a:off x="1157240" y="7360036"/>
            <a:ext cx="3721337" cy="10618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고객의 구매 만족도</a:t>
            </a:r>
            <a:endParaRPr lang="en-US" altLang="ko-KR" sz="2700" dirty="0">
              <a:solidFill>
                <a:schemeClr val="bg1"/>
              </a:solidFill>
              <a:effectLst>
                <a:outerShdw blurRad="1026170" algn="ctr" rotWithShape="0">
                  <a:srgbClr val="000000">
                    <a:alpha val="25223"/>
                  </a:srgb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변수</a:t>
            </a:r>
            <a:endParaRPr lang="en-US" altLang="ko-KR" sz="3600" b="1" dirty="0">
              <a:solidFill>
                <a:schemeClr val="bg1"/>
              </a:solidFill>
              <a:effectLst>
                <a:outerShdw blurRad="1026170" algn="ctr" rotWithShape="0">
                  <a:srgbClr val="000000">
                    <a:alpha val="25223"/>
                  </a:srgb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45468A-1A65-E75A-7EEA-D396D52C79EF}"/>
              </a:ext>
            </a:extLst>
          </p:cNvPr>
          <p:cNvSpPr/>
          <p:nvPr/>
        </p:nvSpPr>
        <p:spPr>
          <a:xfrm>
            <a:off x="14165384" y="6582801"/>
            <a:ext cx="2254431" cy="22544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85648" dir="2700000" algn="tl" rotWithShape="0">
              <a:prstClr val="black">
                <a:alpha val="2479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재주문까지</a:t>
            </a:r>
            <a:endParaRPr lang="en-US" altLang="ko-KR" sz="21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걸린 기간</a:t>
            </a:r>
            <a:endParaRPr lang="en-US" altLang="ko-KR" sz="21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15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AC72E2-75CC-7ED7-1CFD-4CB6F872DD7A}"/>
              </a:ext>
            </a:extLst>
          </p:cNvPr>
          <p:cNvSpPr txBox="1"/>
          <p:nvPr/>
        </p:nvSpPr>
        <p:spPr>
          <a:xfrm>
            <a:off x="12957176" y="8956872"/>
            <a:ext cx="4749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제품을 재구매하기까지 걸린 기간을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기준으로 계산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dirty="0" err="1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</a:t>
            </a:r>
            <a:r>
              <a:rPr lang="en-US" dirty="0" err="1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ay_since_prior_order</a:t>
            </a:r>
            <a:r>
              <a:rPr lang="en-US" altLang="ko-KR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</a:t>
            </a:r>
            <a:endParaRPr lang="en-KR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사각형: 둥근 모서리 34">
            <a:extLst>
              <a:ext uri="{FF2B5EF4-FFF2-40B4-BE49-F238E27FC236}">
                <a16:creationId xmlns:a16="http://schemas.microsoft.com/office/drawing/2014/main" id="{05D40A37-4F7B-40D4-80DB-2E241EB743A3}"/>
              </a:ext>
            </a:extLst>
          </p:cNvPr>
          <p:cNvSpPr/>
          <p:nvPr/>
        </p:nvSpPr>
        <p:spPr>
          <a:xfrm>
            <a:off x="685801" y="1988543"/>
            <a:ext cx="10384079" cy="987230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고객만족은 재구매의도를 결정하는데 가장 중심적인 역할을 하고 있음을 확인하였다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.”</a:t>
            </a:r>
            <a:endParaRPr lang="en-US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김상현</a:t>
            </a:r>
            <a:r>
              <a:rPr lang="en-US" altLang="ko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오상현</a:t>
            </a:r>
            <a:r>
              <a:rPr lang="en-US" altLang="ko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.(2002).</a:t>
            </a:r>
            <a:r>
              <a:rPr lang="ko-KR" altLang="en-US" sz="16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고객재구매의도</a:t>
            </a:r>
            <a:r>
              <a:rPr lang="ko-KR" altLang="en-US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결정요인에 관한 연구</a:t>
            </a:r>
            <a:r>
              <a:rPr lang="en-US" altLang="ko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마케팅연구</a:t>
            </a:r>
            <a:r>
              <a:rPr lang="en-US" altLang="ko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,17(2),25-55.</a:t>
            </a:r>
            <a:endParaRPr lang="en-KR" sz="16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389C0A-9149-B3C4-D071-78F194D9F9CE}"/>
              </a:ext>
            </a:extLst>
          </p:cNvPr>
          <p:cNvSpPr/>
          <p:nvPr/>
        </p:nvSpPr>
        <p:spPr>
          <a:xfrm>
            <a:off x="11366451" y="2126232"/>
            <a:ext cx="1063446" cy="509451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ショッピングバッグを持つ人のイラスト（女性） | かわいいフリー素材 ...">
            <a:extLst>
              <a:ext uri="{FF2B5EF4-FFF2-40B4-BE49-F238E27FC236}">
                <a16:creationId xmlns:a16="http://schemas.microsoft.com/office/drawing/2014/main" id="{6F125893-AD37-5D6A-F4FB-22D0E4A8A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992" y="3797807"/>
            <a:ext cx="1436975" cy="152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C61231-B374-FE7A-49E1-1536679FA6FF}"/>
              </a:ext>
            </a:extLst>
          </p:cNvPr>
          <p:cNvSpPr txBox="1"/>
          <p:nvPr/>
        </p:nvSpPr>
        <p:spPr>
          <a:xfrm>
            <a:off x="4293028" y="5268836"/>
            <a:ext cx="11989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번호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사각형: 둥근 모서리 34">
            <a:extLst>
              <a:ext uri="{FF2B5EF4-FFF2-40B4-BE49-F238E27FC236}">
                <a16:creationId xmlns:a16="http://schemas.microsoft.com/office/drawing/2014/main" id="{EA7C8779-8EEB-671A-586A-0F9578EF200E}"/>
              </a:ext>
            </a:extLst>
          </p:cNvPr>
          <p:cNvSpPr/>
          <p:nvPr/>
        </p:nvSpPr>
        <p:spPr>
          <a:xfrm>
            <a:off x="808565" y="4112900"/>
            <a:ext cx="3111500" cy="964728"/>
          </a:xfrm>
          <a:prstGeom prst="roundRect">
            <a:avLst>
              <a:gd name="adj" fmla="val 50000"/>
            </a:avLst>
          </a:prstGeom>
          <a:solidFill>
            <a:srgbClr val="FFECB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구매 정보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데이터의 구조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8" name="Picture 4" descr="レシートのイラスト | かわいいフリー素材集 いらすとや">
            <a:extLst>
              <a:ext uri="{FF2B5EF4-FFF2-40B4-BE49-F238E27FC236}">
                <a16:creationId xmlns:a16="http://schemas.microsoft.com/office/drawing/2014/main" id="{F73B94F4-4472-6B3C-42FC-CAB793AA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56" y="3322173"/>
            <a:ext cx="1023204" cy="9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レシートのイラスト | かわいいフリー素材集 いらすとや">
            <a:extLst>
              <a:ext uri="{FF2B5EF4-FFF2-40B4-BE49-F238E27FC236}">
                <a16:creationId xmlns:a16="http://schemas.microsoft.com/office/drawing/2014/main" id="{560269DF-C66C-D3A6-4D4D-AF791400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56" y="4112507"/>
            <a:ext cx="1023204" cy="97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C64532-7183-BAB9-38DD-B5802BD692FA}"/>
              </a:ext>
            </a:extLst>
          </p:cNvPr>
          <p:cNvCxnSpPr>
            <a:cxnSpLocks/>
          </p:cNvCxnSpPr>
          <p:nvPr/>
        </p:nvCxnSpPr>
        <p:spPr>
          <a:xfrm>
            <a:off x="6925733" y="5175133"/>
            <a:ext cx="0" cy="4873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FF62461-5230-27C0-B7B9-4AEAB0BEC54B}"/>
              </a:ext>
            </a:extLst>
          </p:cNvPr>
          <p:cNvSpPr txBox="1"/>
          <p:nvPr/>
        </p:nvSpPr>
        <p:spPr>
          <a:xfrm>
            <a:off x="6132914" y="5664917"/>
            <a:ext cx="158563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영수증 번호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6066E47-C1C4-DE94-7327-10397D8FDA4D}"/>
              </a:ext>
            </a:extLst>
          </p:cNvPr>
          <p:cNvCxnSpPr>
            <a:cxnSpLocks/>
          </p:cNvCxnSpPr>
          <p:nvPr/>
        </p:nvCxnSpPr>
        <p:spPr>
          <a:xfrm>
            <a:off x="5653388" y="4559139"/>
            <a:ext cx="62036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C0CA81F-542A-857D-F0A3-91509C0791F4}"/>
              </a:ext>
            </a:extLst>
          </p:cNvPr>
          <p:cNvCxnSpPr>
            <a:cxnSpLocks/>
          </p:cNvCxnSpPr>
          <p:nvPr/>
        </p:nvCxnSpPr>
        <p:spPr>
          <a:xfrm>
            <a:off x="7469459" y="4541202"/>
            <a:ext cx="62036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D8B3FF-E10D-A75A-5998-5BFF655182A9}"/>
              </a:ext>
            </a:extLst>
          </p:cNvPr>
          <p:cNvCxnSpPr>
            <a:cxnSpLocks/>
          </p:cNvCxnSpPr>
          <p:nvPr/>
        </p:nvCxnSpPr>
        <p:spPr>
          <a:xfrm flipV="1">
            <a:off x="5653388" y="4182471"/>
            <a:ext cx="620367" cy="376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C2F6EDE-6F00-D291-2218-3890E666C33B}"/>
              </a:ext>
            </a:extLst>
          </p:cNvPr>
          <p:cNvCxnSpPr>
            <a:cxnSpLocks/>
          </p:cNvCxnSpPr>
          <p:nvPr/>
        </p:nvCxnSpPr>
        <p:spPr>
          <a:xfrm>
            <a:off x="5667533" y="4541203"/>
            <a:ext cx="606222" cy="43160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309063-64C8-7F08-FAB0-7246DEF8A2DE}"/>
              </a:ext>
            </a:extLst>
          </p:cNvPr>
          <p:cNvCxnSpPr>
            <a:cxnSpLocks/>
          </p:cNvCxnSpPr>
          <p:nvPr/>
        </p:nvCxnSpPr>
        <p:spPr>
          <a:xfrm>
            <a:off x="7469459" y="4528901"/>
            <a:ext cx="62036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BD3A24F-9156-2318-D1B8-31E6321318D4}"/>
              </a:ext>
            </a:extLst>
          </p:cNvPr>
          <p:cNvCxnSpPr>
            <a:cxnSpLocks/>
          </p:cNvCxnSpPr>
          <p:nvPr/>
        </p:nvCxnSpPr>
        <p:spPr>
          <a:xfrm flipV="1">
            <a:off x="7469459" y="4152233"/>
            <a:ext cx="620367" cy="376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1D076-D36A-D937-66E4-A76244445ADE}"/>
              </a:ext>
            </a:extLst>
          </p:cNvPr>
          <p:cNvCxnSpPr>
            <a:cxnSpLocks/>
          </p:cNvCxnSpPr>
          <p:nvPr/>
        </p:nvCxnSpPr>
        <p:spPr>
          <a:xfrm>
            <a:off x="7469463" y="4525105"/>
            <a:ext cx="606222" cy="43160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ダンボール箱のイラスト | かわいいフリー素材集 いらすとや">
            <a:extLst>
              <a:ext uri="{FF2B5EF4-FFF2-40B4-BE49-F238E27FC236}">
                <a16:creationId xmlns:a16="http://schemas.microsoft.com/office/drawing/2014/main" id="{FE57E9F9-97E1-5A36-8A36-EAC9C54D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192" y="3289515"/>
            <a:ext cx="938376" cy="8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ダンボール箱のイラスト | かわいいフリー素材集 いらすとや">
            <a:extLst>
              <a:ext uri="{FF2B5EF4-FFF2-40B4-BE49-F238E27FC236}">
                <a16:creationId xmlns:a16="http://schemas.microsoft.com/office/drawing/2014/main" id="{3EA83487-F252-CE33-31B1-0FB4D56F4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97" y="4100960"/>
            <a:ext cx="938376" cy="87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35CBD45-1EAB-85DE-9E02-BCB691C5B17A}"/>
              </a:ext>
            </a:extLst>
          </p:cNvPr>
          <p:cNvCxnSpPr>
            <a:cxnSpLocks/>
          </p:cNvCxnSpPr>
          <p:nvPr/>
        </p:nvCxnSpPr>
        <p:spPr>
          <a:xfrm>
            <a:off x="8698370" y="5124107"/>
            <a:ext cx="0" cy="48730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D09A915-A376-B097-FF35-D8E3333F10B8}"/>
              </a:ext>
            </a:extLst>
          </p:cNvPr>
          <p:cNvSpPr txBox="1"/>
          <p:nvPr/>
        </p:nvSpPr>
        <p:spPr>
          <a:xfrm>
            <a:off x="8127500" y="5650133"/>
            <a:ext cx="116041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번호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B0CD89C9-3A85-1DF1-4C9C-C263C2CFEFAA}"/>
              </a:ext>
            </a:extLst>
          </p:cNvPr>
          <p:cNvSpPr/>
          <p:nvPr/>
        </p:nvSpPr>
        <p:spPr>
          <a:xfrm>
            <a:off x="9571403" y="4307591"/>
            <a:ext cx="1063446" cy="509451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45416E4-0FFF-9193-60B9-57215FB4E4DF}"/>
              </a:ext>
            </a:extLst>
          </p:cNvPr>
          <p:cNvSpPr/>
          <p:nvPr/>
        </p:nvSpPr>
        <p:spPr>
          <a:xfrm>
            <a:off x="7858164" y="6559085"/>
            <a:ext cx="2254431" cy="225443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85648" dir="2700000" algn="tl" rotWithShape="0">
              <a:prstClr val="black">
                <a:alpha val="2479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100" b="1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</a:t>
            </a:r>
            <a:endParaRPr lang="en-US" altLang="ko-KR" sz="21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(0</a:t>
            </a:r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 1)</a:t>
            </a:r>
            <a:endParaRPr lang="en-KR" sz="15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1342E6-1685-1DDE-157B-B40B4580C9BF}"/>
              </a:ext>
            </a:extLst>
          </p:cNvPr>
          <p:cNvSpPr txBox="1"/>
          <p:nvPr/>
        </p:nvSpPr>
        <p:spPr>
          <a:xfrm>
            <a:off x="6995174" y="9020766"/>
            <a:ext cx="398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영수증 번호와 제품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기준으로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구매 경험이 있는지 확인하여 입력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reordered </a:t>
            </a:r>
            <a:r>
              <a:rPr lang="ko-KR" altLang="en-US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변수</a:t>
            </a:r>
            <a:endParaRPr lang="en-KR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26D106-F687-69E8-6E0A-C220AA46636D}"/>
              </a:ext>
            </a:extLst>
          </p:cNvPr>
          <p:cNvSpPr txBox="1"/>
          <p:nvPr/>
        </p:nvSpPr>
        <p:spPr>
          <a:xfrm>
            <a:off x="6103120" y="7353300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D9D9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lang="en-KR" sz="6000" dirty="0">
              <a:solidFill>
                <a:srgbClr val="D9D9D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837B5B-18BF-EDB3-0D92-C62FFC23CE0D}"/>
              </a:ext>
            </a:extLst>
          </p:cNvPr>
          <p:cNvSpPr txBox="1"/>
          <p:nvPr/>
        </p:nvSpPr>
        <p:spPr>
          <a:xfrm>
            <a:off x="11898174" y="7353300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D9D9D9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lang="en-KR" sz="6000" dirty="0">
              <a:solidFill>
                <a:srgbClr val="D9D9D9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D0A09B-43E7-957A-6CED-459E883876D9}"/>
              </a:ext>
            </a:extLst>
          </p:cNvPr>
          <p:cNvSpPr txBox="1"/>
          <p:nvPr/>
        </p:nvSpPr>
        <p:spPr>
          <a:xfrm>
            <a:off x="14074156" y="1546913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9C31413-A870-8948-D6F6-1D33DC310D78}"/>
              </a:ext>
            </a:extLst>
          </p:cNvPr>
          <p:cNvSpPr txBox="1"/>
          <p:nvPr/>
        </p:nvSpPr>
        <p:spPr>
          <a:xfrm>
            <a:off x="13337552" y="3602326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1C66F0-1F0D-8FDB-1545-814EF656993A}"/>
              </a:ext>
            </a:extLst>
          </p:cNvPr>
          <p:cNvSpPr txBox="1"/>
          <p:nvPr/>
        </p:nvSpPr>
        <p:spPr>
          <a:xfrm>
            <a:off x="4433005" y="1559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Reference Search</a:t>
            </a:r>
            <a:endParaRPr lang="en-KR" sz="24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98FD758-5E4C-0DB8-3864-8AE11EEBF8BC}"/>
              </a:ext>
            </a:extLst>
          </p:cNvPr>
          <p:cNvSpPr txBox="1"/>
          <p:nvPr/>
        </p:nvSpPr>
        <p:spPr>
          <a:xfrm>
            <a:off x="1420214" y="364457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ECB8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Search</a:t>
            </a:r>
            <a:endParaRPr lang="en-KR" sz="2400" dirty="0">
              <a:solidFill>
                <a:srgbClr val="FFECB8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0F170-8A88-5EF1-6980-A80EC28DCB99}"/>
              </a:ext>
            </a:extLst>
          </p:cNvPr>
          <p:cNvSpPr txBox="1"/>
          <p:nvPr/>
        </p:nvSpPr>
        <p:spPr>
          <a:xfrm>
            <a:off x="523202" y="530810"/>
            <a:ext cx="4085204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파생 변수 생성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B5BF39BF-18E7-0892-462B-6A91FA6B363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08406" y="884817"/>
            <a:ext cx="1230799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1C2B16-3071-0E81-C312-E51A073E6D5F}"/>
              </a:ext>
            </a:extLst>
          </p:cNvPr>
          <p:cNvSpPr txBox="1"/>
          <p:nvPr/>
        </p:nvSpPr>
        <p:spPr>
          <a:xfrm>
            <a:off x="17068800" y="7001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EEC2CA-B644-A89B-A1C1-9E2DC8D934C7}"/>
              </a:ext>
            </a:extLst>
          </p:cNvPr>
          <p:cNvSpPr/>
          <p:nvPr/>
        </p:nvSpPr>
        <p:spPr>
          <a:xfrm>
            <a:off x="12726468" y="2002853"/>
            <a:ext cx="5143522" cy="1000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고객이 해당 상품에 대해 만족했는지를</a:t>
            </a:r>
            <a:endParaRPr kumimoji="0" lang="en-US" altLang="ko-KR" sz="20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제품 재구매 경험 유무로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파악할 수 있음</a:t>
            </a:r>
            <a:endParaRPr kumimoji="0" lang="en-US" altLang="ko-KR" sz="2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5A2CF8-6E55-8610-5FD4-CA28712F6929}"/>
              </a:ext>
            </a:extLst>
          </p:cNvPr>
          <p:cNvSpPr/>
          <p:nvPr/>
        </p:nvSpPr>
        <p:spPr>
          <a:xfrm>
            <a:off x="10872644" y="4076700"/>
            <a:ext cx="6997346" cy="1417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번호</a:t>
            </a:r>
            <a:r>
              <a:rPr kumimoji="0" lang="en-US" altLang="ko-KR" sz="2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0" lang="ko-KR" altLang="en-US" sz="2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영수증 번호를 기준으로 그룹화</a:t>
            </a:r>
            <a:r>
              <a:rPr lang="ko-KR" altLang="en-US" sz="21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뒤</a:t>
            </a:r>
            <a:endParaRPr kumimoji="0" lang="en-US" altLang="ko-KR" sz="2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시점까지 각 상품번호가 고객의 주문건에 등장하는 횟수를 집계하여 </a:t>
            </a:r>
            <a:r>
              <a:rPr kumimoji="0" lang="ko-KR" altLang="en-US" sz="21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kumimoji="0" lang="ko-KR" altLang="en-US" sz="21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관련 변수 계산</a:t>
            </a:r>
            <a:endParaRPr kumimoji="0" lang="en-US" altLang="ko-KR" sz="21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92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475B9A3-3D99-F9D5-67FF-E39D0554AA3D}"/>
              </a:ext>
            </a:extLst>
          </p:cNvPr>
          <p:cNvGrpSpPr/>
          <p:nvPr/>
        </p:nvGrpSpPr>
        <p:grpSpPr>
          <a:xfrm>
            <a:off x="1041983" y="2523532"/>
            <a:ext cx="4676915" cy="2806332"/>
            <a:chOff x="6858000" y="3771900"/>
            <a:chExt cx="4572000" cy="2743200"/>
          </a:xfrm>
        </p:grpSpPr>
        <p:graphicFrame>
          <p:nvGraphicFramePr>
            <p:cNvPr id="60" name="Chart 59">
              <a:extLst>
                <a:ext uri="{FF2B5EF4-FFF2-40B4-BE49-F238E27FC236}">
                  <a16:creationId xmlns:a16="http://schemas.microsoft.com/office/drawing/2014/main" id="{A4E63748-C6B1-2FDD-CD00-C1CC9F7D171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98986851"/>
                </p:ext>
              </p:extLst>
            </p:nvPr>
          </p:nvGraphicFramePr>
          <p:xfrm>
            <a:off x="6858000" y="3771900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FD1ADED-1D88-DF82-A767-78C793C09849}"/>
                </a:ext>
              </a:extLst>
            </p:cNvPr>
            <p:cNvSpPr/>
            <p:nvPr/>
          </p:nvSpPr>
          <p:spPr>
            <a:xfrm>
              <a:off x="8689394" y="3991893"/>
              <a:ext cx="1616699" cy="828599"/>
            </a:xfrm>
            <a:prstGeom prst="ellipse">
              <a:avLst/>
            </a:prstGeom>
            <a:noFill/>
            <a:ln>
              <a:noFill/>
            </a:ln>
            <a:effectLst>
              <a:outerShdw blurRad="315799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14%</a:t>
              </a:r>
              <a:endParaRPr lang="en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83F63FA-A65F-787D-A7C2-819530078BBC}"/>
              </a:ext>
            </a:extLst>
          </p:cNvPr>
          <p:cNvSpPr/>
          <p:nvPr/>
        </p:nvSpPr>
        <p:spPr>
          <a:xfrm>
            <a:off x="5240788" y="3004870"/>
            <a:ext cx="3215135" cy="13690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E2AFD-212C-C205-DD62-680CD16643F4}"/>
              </a:ext>
            </a:extLst>
          </p:cNvPr>
          <p:cNvCxnSpPr>
            <a:cxnSpLocks/>
          </p:cNvCxnSpPr>
          <p:nvPr/>
        </p:nvCxnSpPr>
        <p:spPr>
          <a:xfrm>
            <a:off x="9266507" y="1312794"/>
            <a:ext cx="0" cy="86555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5B409F-40A3-6964-BDDA-B6F8FEDDE834}"/>
              </a:ext>
            </a:extLst>
          </p:cNvPr>
          <p:cNvSpPr txBox="1"/>
          <p:nvPr/>
        </p:nvSpPr>
        <p:spPr>
          <a:xfrm>
            <a:off x="5311534" y="3234953"/>
            <a:ext cx="33975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온라인으로 구매한 제품을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더이상 </a:t>
            </a: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재구매하지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고객의 비율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약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14%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CF85C5F-792B-262A-CD87-90C662C4E809}"/>
              </a:ext>
            </a:extLst>
          </p:cNvPr>
          <p:cNvCxnSpPr>
            <a:cxnSpLocks/>
          </p:cNvCxnSpPr>
          <p:nvPr/>
        </p:nvCxnSpPr>
        <p:spPr>
          <a:xfrm>
            <a:off x="4206393" y="3156657"/>
            <a:ext cx="1001736" cy="563045"/>
          </a:xfrm>
          <a:prstGeom prst="bentConnector3">
            <a:avLst>
              <a:gd name="adj1" fmla="val 50000"/>
            </a:avLst>
          </a:prstGeom>
          <a:ln w="38100">
            <a:solidFill>
              <a:srgbClr val="028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4">
            <a:extLst>
              <a:ext uri="{FF2B5EF4-FFF2-40B4-BE49-F238E27FC236}">
                <a16:creationId xmlns:a16="http://schemas.microsoft.com/office/drawing/2014/main" id="{85446706-D3AD-EC7F-C120-6323D98CDB1D}"/>
              </a:ext>
            </a:extLst>
          </p:cNvPr>
          <p:cNvSpPr/>
          <p:nvPr/>
        </p:nvSpPr>
        <p:spPr>
          <a:xfrm>
            <a:off x="630093" y="1647005"/>
            <a:ext cx="7803894" cy="61705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구매했던 제품군을 아직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재구매하지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고객의 비율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B961A1-91B3-E813-BE6D-3357C14D3C24}"/>
              </a:ext>
            </a:extLst>
          </p:cNvPr>
          <p:cNvSpPr/>
          <p:nvPr/>
        </p:nvSpPr>
        <p:spPr>
          <a:xfrm>
            <a:off x="572813" y="5427348"/>
            <a:ext cx="8205951" cy="1085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지속적인 구매 유도를 위해선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구매했던 제품을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계속해서 롯데의 유통사를 이용하여 구매하도록 장려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하는 전략 필요 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사각형: 둥근 모서리 34">
            <a:extLst>
              <a:ext uri="{FF2B5EF4-FFF2-40B4-BE49-F238E27FC236}">
                <a16:creationId xmlns:a16="http://schemas.microsoft.com/office/drawing/2014/main" id="{FDC50613-7601-55B4-E331-12C76A8E4F22}"/>
              </a:ext>
            </a:extLst>
          </p:cNvPr>
          <p:cNvSpPr/>
          <p:nvPr/>
        </p:nvSpPr>
        <p:spPr>
          <a:xfrm>
            <a:off x="9608697" y="1312794"/>
            <a:ext cx="8049210" cy="59760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인구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특성별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재주문한 고객 비율 파악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D306F304-B4A6-3870-F930-AE73BFEE5CD4}"/>
              </a:ext>
            </a:extLst>
          </p:cNvPr>
          <p:cNvSpPr/>
          <p:nvPr/>
        </p:nvSpPr>
        <p:spPr>
          <a:xfrm>
            <a:off x="11181270" y="2270868"/>
            <a:ext cx="1671810" cy="4249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 비율</a:t>
            </a:r>
            <a:endParaRPr lang="en-KR" sz="7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사각형: 둥근 모서리 34">
            <a:extLst>
              <a:ext uri="{FF2B5EF4-FFF2-40B4-BE49-F238E27FC236}">
                <a16:creationId xmlns:a16="http://schemas.microsoft.com/office/drawing/2014/main" id="{4D44A8C5-758C-FEE1-0AA3-6D5961E5314A}"/>
              </a:ext>
            </a:extLst>
          </p:cNvPr>
          <p:cNvSpPr/>
          <p:nvPr/>
        </p:nvSpPr>
        <p:spPr>
          <a:xfrm>
            <a:off x="14725158" y="2247893"/>
            <a:ext cx="1954983" cy="4504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연령대별 비율</a:t>
            </a:r>
            <a:endParaRPr lang="en-KR" sz="1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사각형: 둥근 모서리 34">
            <a:extLst>
              <a:ext uri="{FF2B5EF4-FFF2-40B4-BE49-F238E27FC236}">
                <a16:creationId xmlns:a16="http://schemas.microsoft.com/office/drawing/2014/main" id="{15B3E394-5454-71D7-69A0-2428228AE233}"/>
              </a:ext>
            </a:extLst>
          </p:cNvPr>
          <p:cNvSpPr/>
          <p:nvPr/>
        </p:nvSpPr>
        <p:spPr>
          <a:xfrm>
            <a:off x="12911008" y="5387036"/>
            <a:ext cx="2465877" cy="4604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거주 지역별 비율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9C60A3-DFFB-ACF1-E870-3D1C5345ABF6}"/>
              </a:ext>
            </a:extLst>
          </p:cNvPr>
          <p:cNvSpPr/>
          <p:nvPr/>
        </p:nvSpPr>
        <p:spPr>
          <a:xfrm>
            <a:off x="9608697" y="8872181"/>
            <a:ext cx="8205951" cy="109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여성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연령대 고객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Z06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지역 고객의 경우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고객들에 비해 재구매 경험이 있는 고객 비율이 높음</a:t>
            </a:r>
            <a:endParaRPr lang="en-KR" sz="9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FCD718-F2BA-220A-CF8D-EF9D00E36C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8"/>
          <a:stretch/>
        </p:blipFill>
        <p:spPr bwMode="auto">
          <a:xfrm>
            <a:off x="547715" y="7130412"/>
            <a:ext cx="4878161" cy="26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43456C-9878-68C8-6A74-ECBA6BDC1A49}"/>
              </a:ext>
            </a:extLst>
          </p:cNvPr>
          <p:cNvSpPr txBox="1"/>
          <p:nvPr/>
        </p:nvSpPr>
        <p:spPr>
          <a:xfrm>
            <a:off x="523201" y="9818286"/>
            <a:ext cx="60742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https://www.hanbit.co.kr/channel/category/category_view.html?cms_code=CMS1315680083</a:t>
            </a:r>
            <a:r>
              <a:rPr lang="ko-KR" altLang="en-US" sz="10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KR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Line Callout 2 45">
            <a:extLst>
              <a:ext uri="{FF2B5EF4-FFF2-40B4-BE49-F238E27FC236}">
                <a16:creationId xmlns:a16="http://schemas.microsoft.com/office/drawing/2014/main" id="{99144C73-E14F-5CEE-3C7F-C6673D4DCD93}"/>
              </a:ext>
            </a:extLst>
          </p:cNvPr>
          <p:cNvSpPr/>
          <p:nvPr/>
        </p:nvSpPr>
        <p:spPr>
          <a:xfrm>
            <a:off x="5916758" y="7185812"/>
            <a:ext cx="2858217" cy="1582632"/>
          </a:xfrm>
          <a:prstGeom prst="borderCallout2">
            <a:avLst>
              <a:gd name="adj1" fmla="val 25044"/>
              <a:gd name="adj2" fmla="val 953"/>
              <a:gd name="adj3" fmla="val 25044"/>
              <a:gd name="adj4" fmla="val -53807"/>
              <a:gd name="adj5" fmla="val 89410"/>
              <a:gd name="adj6" fmla="val -82982"/>
            </a:avLst>
          </a:prstGeom>
          <a:solidFill>
            <a:srgbClr val="028BFF"/>
          </a:solidFill>
          <a:ln w="38100"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 스마트스토어에선 재구매 고객 전용 혜택을 위한 기능이 제공되고 있다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9F5155-244F-F893-179A-CCED96FB15DF}"/>
              </a:ext>
            </a:extLst>
          </p:cNvPr>
          <p:cNvSpPr txBox="1"/>
          <p:nvPr/>
        </p:nvSpPr>
        <p:spPr>
          <a:xfrm>
            <a:off x="5535076" y="9164658"/>
            <a:ext cx="2858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재구매 여부 별 고객 화면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1" name="사각형: 둥근 모서리 34">
            <a:extLst>
              <a:ext uri="{FF2B5EF4-FFF2-40B4-BE49-F238E27FC236}">
                <a16:creationId xmlns:a16="http://schemas.microsoft.com/office/drawing/2014/main" id="{65E121F0-75CD-7AC0-7BAD-50F3702D58B8}"/>
              </a:ext>
            </a:extLst>
          </p:cNvPr>
          <p:cNvSpPr/>
          <p:nvPr/>
        </p:nvSpPr>
        <p:spPr>
          <a:xfrm>
            <a:off x="694041" y="3024395"/>
            <a:ext cx="2025357" cy="12520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고객 대비</a:t>
            </a:r>
            <a:endParaRPr lang="en-US" altLang="ko-KR" sz="15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 고객과 </a:t>
            </a:r>
            <a:endParaRPr lang="en-US" altLang="ko-KR" sz="15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일반 고객의 비율</a:t>
            </a:r>
            <a:endParaRPr lang="en-US" altLang="ko-KR" sz="15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</a:t>
            </a:r>
            <a:r>
              <a:rPr lang="en-US" altLang="ko-KR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BC059C-16D8-F8E6-FB02-EAB0119A3795}"/>
              </a:ext>
            </a:extLst>
          </p:cNvPr>
          <p:cNvSpPr txBox="1"/>
          <p:nvPr/>
        </p:nvSpPr>
        <p:spPr>
          <a:xfrm>
            <a:off x="6485587" y="493178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FE094CE-9706-60AF-E6A8-822135BB4CAA}"/>
              </a:ext>
            </a:extLst>
          </p:cNvPr>
          <p:cNvSpPr txBox="1"/>
          <p:nvPr/>
        </p:nvSpPr>
        <p:spPr>
          <a:xfrm>
            <a:off x="15414503" y="836065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50582-5D88-FB1D-CEE6-A6BA17C0D134}"/>
              </a:ext>
            </a:extLst>
          </p:cNvPr>
          <p:cNvSpPr txBox="1"/>
          <p:nvPr/>
        </p:nvSpPr>
        <p:spPr>
          <a:xfrm>
            <a:off x="523201" y="530810"/>
            <a:ext cx="45821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파생 변수 생성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4" name="Straight Connector 47">
            <a:extLst>
              <a:ext uri="{FF2B5EF4-FFF2-40B4-BE49-F238E27FC236}">
                <a16:creationId xmlns:a16="http://schemas.microsoft.com/office/drawing/2014/main" id="{DDA32146-3678-75F5-1750-2F478C12B1D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105400" y="884817"/>
            <a:ext cx="11811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BD252C-17CC-DFD9-A4C0-1360748921D0}"/>
              </a:ext>
            </a:extLst>
          </p:cNvPr>
          <p:cNvSpPr txBox="1"/>
          <p:nvPr/>
        </p:nvSpPr>
        <p:spPr>
          <a:xfrm>
            <a:off x="17068800" y="70015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E57DD-3871-E09B-C1E9-860AC1E6659B}"/>
              </a:ext>
            </a:extLst>
          </p:cNvPr>
          <p:cNvSpPr txBox="1"/>
          <p:nvPr/>
        </p:nvSpPr>
        <p:spPr>
          <a:xfrm>
            <a:off x="16459200" y="1954995"/>
            <a:ext cx="1326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비율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altLang="ko-KR" sz="7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CCB8D73-53AB-DEF6-7E6A-D2AEB9138F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536752"/>
              </p:ext>
            </p:extLst>
          </p:nvPr>
        </p:nvGraphicFramePr>
        <p:xfrm>
          <a:off x="10233631" y="3004869"/>
          <a:ext cx="3722038" cy="2434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C4F229E-2098-A061-0860-B1408B08A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187941"/>
              </p:ext>
            </p:extLst>
          </p:nvPr>
        </p:nvGraphicFramePr>
        <p:xfrm>
          <a:off x="13761099" y="3004869"/>
          <a:ext cx="4024183" cy="2356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D924298-4897-A673-0AC0-DB0F73337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167596"/>
              </p:ext>
            </p:extLst>
          </p:nvPr>
        </p:nvGraphicFramePr>
        <p:xfrm>
          <a:off x="10232819" y="5804485"/>
          <a:ext cx="7425088" cy="2633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36FFFA-F4D7-9FC2-6ADA-5E5E4F9C7825}"/>
              </a:ext>
            </a:extLst>
          </p:cNvPr>
          <p:cNvSpPr txBox="1"/>
          <p:nvPr/>
        </p:nvSpPr>
        <p:spPr>
          <a:xfrm>
            <a:off x="12725474" y="298775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0.80</a:t>
            </a:r>
            <a:endParaRPr lang="en-KR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8FD54-8B48-6892-46FA-3C0A139F7CAC}"/>
              </a:ext>
            </a:extLst>
          </p:cNvPr>
          <p:cNvSpPr txBox="1"/>
          <p:nvPr/>
        </p:nvSpPr>
        <p:spPr>
          <a:xfrm>
            <a:off x="15255592" y="293110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0.83</a:t>
            </a:r>
            <a:endParaRPr lang="en-KR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DD560-1494-BB56-75EA-818B5605BD23}"/>
              </a:ext>
            </a:extLst>
          </p:cNvPr>
          <p:cNvSpPr txBox="1"/>
          <p:nvPr/>
        </p:nvSpPr>
        <p:spPr>
          <a:xfrm>
            <a:off x="12492808" y="578564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0.81</a:t>
            </a:r>
            <a:endParaRPr lang="en-KR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008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2DF9C19A-AE8C-2722-55AD-EEDA13B153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103388"/>
              </p:ext>
            </p:extLst>
          </p:nvPr>
        </p:nvGraphicFramePr>
        <p:xfrm>
          <a:off x="767837" y="5978794"/>
          <a:ext cx="782582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5344F30-97BA-6883-20E2-12A91311073A}"/>
              </a:ext>
            </a:extLst>
          </p:cNvPr>
          <p:cNvSpPr/>
          <p:nvPr/>
        </p:nvSpPr>
        <p:spPr>
          <a:xfrm>
            <a:off x="9393974" y="2186134"/>
            <a:ext cx="8383239" cy="1280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물건을 재구매하기까지 걸리는 기간은 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물건을 다 소비하는데 소요되는 기간을 나타내는 중요한 변수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제품 소분류를 기준으로 제품 재구매에 걸린 시간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계산</a:t>
            </a: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FEE51559-B05B-7A68-A200-2502F65FB08E}"/>
              </a:ext>
            </a:extLst>
          </p:cNvPr>
          <p:cNvSpPr/>
          <p:nvPr/>
        </p:nvSpPr>
        <p:spPr>
          <a:xfrm>
            <a:off x="11317425" y="3698107"/>
            <a:ext cx="4689222" cy="835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 소분류별 재주문까지 걸리는 기간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6B2222-ACD3-E905-2311-5064FA4462D1}"/>
              </a:ext>
            </a:extLst>
          </p:cNvPr>
          <p:cNvCxnSpPr>
            <a:cxnSpLocks/>
          </p:cNvCxnSpPr>
          <p:nvPr/>
        </p:nvCxnSpPr>
        <p:spPr>
          <a:xfrm>
            <a:off x="9168533" y="2095500"/>
            <a:ext cx="0" cy="787282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34">
            <a:extLst>
              <a:ext uri="{FF2B5EF4-FFF2-40B4-BE49-F238E27FC236}">
                <a16:creationId xmlns:a16="http://schemas.microsoft.com/office/drawing/2014/main" id="{080E776C-396F-0100-A4A3-97D93D761D7E}"/>
              </a:ext>
            </a:extLst>
          </p:cNvPr>
          <p:cNvSpPr/>
          <p:nvPr/>
        </p:nvSpPr>
        <p:spPr>
          <a:xfrm>
            <a:off x="767837" y="2644226"/>
            <a:ext cx="3768357" cy="6781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첫주문과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거래량 비율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  <a:endParaRPr lang="en-KR" sz="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83F27F30-2420-72F2-70A6-5A36FF76E90A}"/>
              </a:ext>
            </a:extLst>
          </p:cNvPr>
          <p:cNvSpPr/>
          <p:nvPr/>
        </p:nvSpPr>
        <p:spPr>
          <a:xfrm>
            <a:off x="5057512" y="2665095"/>
            <a:ext cx="3866915" cy="6781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기간 별 평균 구매 금액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원</a:t>
            </a:r>
            <a:r>
              <a:rPr lang="en-US" altLang="ko-KR" sz="16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E59EF-6DC5-160E-A24E-44151498830E}"/>
              </a:ext>
            </a:extLst>
          </p:cNvPr>
          <p:cNvGrpSpPr/>
          <p:nvPr/>
        </p:nvGrpSpPr>
        <p:grpSpPr>
          <a:xfrm>
            <a:off x="-860703" y="3566477"/>
            <a:ext cx="4411257" cy="2278941"/>
            <a:chOff x="3676" y="2283698"/>
            <a:chExt cx="2940838" cy="1519294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02095470-6C14-A7A7-334C-31B8E8763A1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676" y="2283698"/>
            <a:ext cx="2940838" cy="151929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CEEEE9-DB82-EA8C-A1C6-5F2CDC8A440A}"/>
                </a:ext>
              </a:extLst>
            </p:cNvPr>
            <p:cNvSpPr/>
            <p:nvPr/>
          </p:nvSpPr>
          <p:spPr>
            <a:xfrm>
              <a:off x="1243632" y="2339344"/>
              <a:ext cx="1077799" cy="552399"/>
            </a:xfrm>
            <a:prstGeom prst="ellipse">
              <a:avLst/>
            </a:prstGeom>
            <a:noFill/>
            <a:ln>
              <a:noFill/>
            </a:ln>
            <a:effectLst>
              <a:outerShdw blurRad="315799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21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lang="en-US" sz="21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</a:t>
              </a:r>
              <a:r>
                <a:rPr lang="en-KR" sz="21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%</a:t>
              </a:r>
              <a:endParaRPr lang="en-KR" sz="16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5" name="사각형: 둥근 모서리 34">
            <a:extLst>
              <a:ext uri="{FF2B5EF4-FFF2-40B4-BE49-F238E27FC236}">
                <a16:creationId xmlns:a16="http://schemas.microsoft.com/office/drawing/2014/main" id="{FF3CCA5D-536F-E6CE-7B71-4BE2F75875B6}"/>
              </a:ext>
            </a:extLst>
          </p:cNvPr>
          <p:cNvSpPr/>
          <p:nvPr/>
        </p:nvSpPr>
        <p:spPr>
          <a:xfrm>
            <a:off x="1314883" y="6459498"/>
            <a:ext cx="2173964" cy="11817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시간별 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거래량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건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506267-233E-6937-458F-6AA078EA1FB1}"/>
              </a:ext>
            </a:extLst>
          </p:cNvPr>
          <p:cNvSpPr/>
          <p:nvPr/>
        </p:nvSpPr>
        <p:spPr>
          <a:xfrm>
            <a:off x="5536042" y="5473353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0~1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KR" sz="1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B441CC-1FAF-4FDB-CF62-42A0357FCB35}"/>
              </a:ext>
            </a:extLst>
          </p:cNvPr>
          <p:cNvSpPr/>
          <p:nvPr/>
        </p:nvSpPr>
        <p:spPr>
          <a:xfrm>
            <a:off x="6987590" y="5489950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5~14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KR" sz="1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FBE88CD-3417-4854-2171-9148ABB596A6}"/>
              </a:ext>
            </a:extLst>
          </p:cNvPr>
          <p:cNvCxnSpPr/>
          <p:nvPr/>
        </p:nvCxnSpPr>
        <p:spPr>
          <a:xfrm>
            <a:off x="1651503" y="3776811"/>
            <a:ext cx="1252704" cy="1051608"/>
          </a:xfrm>
          <a:prstGeom prst="bentConnector3">
            <a:avLst>
              <a:gd name="adj1" fmla="val 60428"/>
            </a:avLst>
          </a:prstGeom>
          <a:ln w="38100">
            <a:solidFill>
              <a:srgbClr val="028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3D394E6-620F-2EB6-0097-BBA16FAA76E2}"/>
              </a:ext>
            </a:extLst>
          </p:cNvPr>
          <p:cNvSpPr/>
          <p:nvPr/>
        </p:nvSpPr>
        <p:spPr>
          <a:xfrm>
            <a:off x="2530544" y="3869018"/>
            <a:ext cx="2327717" cy="1839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B42FBA-E730-3942-4754-1C88CFD269BB}"/>
              </a:ext>
            </a:extLst>
          </p:cNvPr>
          <p:cNvSpPr txBox="1"/>
          <p:nvPr/>
        </p:nvSpPr>
        <p:spPr>
          <a:xfrm>
            <a:off x="2576044" y="4068675"/>
            <a:ext cx="23656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온라인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 데이터 기준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거래량 대비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거래량이 차지하는 비율 약 </a:t>
            </a:r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E9FF24-6030-976D-099E-81A357F64706}"/>
              </a:ext>
            </a:extLst>
          </p:cNvPr>
          <p:cNvSpPr/>
          <p:nvPr/>
        </p:nvSpPr>
        <p:spPr>
          <a:xfrm>
            <a:off x="396998" y="8857766"/>
            <a:ext cx="8383239" cy="1110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거래가 가장 많이 발생하는 시간은 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오전 </a:t>
            </a:r>
            <a:r>
              <a:rPr lang="en-US" altLang="ko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재주문까지 걸린 기간이 </a:t>
            </a:r>
            <a:r>
              <a:rPr lang="en-US" altLang="ko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이상 </a:t>
            </a:r>
            <a:r>
              <a:rPr lang="en-US" altLang="ko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이하일 때</a:t>
            </a:r>
            <a:endParaRPr lang="en-US" altLang="ko-KR" sz="20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평균 구매 금액이 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일에서 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일인 경우보다 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 </a:t>
            </a:r>
            <a:r>
              <a:rPr lang="en-US" altLang="ko-KR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10,000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 가량 더 높음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98E96-B5E6-B0D9-A947-1240EE1A5647}"/>
              </a:ext>
            </a:extLst>
          </p:cNvPr>
          <p:cNvSpPr txBox="1"/>
          <p:nvPr/>
        </p:nvSpPr>
        <p:spPr>
          <a:xfrm>
            <a:off x="523201" y="530810"/>
            <a:ext cx="4534311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파생 변수 생성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32855C91-B005-510B-DC1E-1676C0EEA5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57512" y="884817"/>
            <a:ext cx="1185888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CB0E40-574E-A9DF-B057-693704F41439}"/>
              </a:ext>
            </a:extLst>
          </p:cNvPr>
          <p:cNvSpPr txBox="1"/>
          <p:nvPr/>
        </p:nvSpPr>
        <p:spPr>
          <a:xfrm>
            <a:off x="17068800" y="70015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23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사각형: 둥근 모서리 34">
            <a:extLst>
              <a:ext uri="{FF2B5EF4-FFF2-40B4-BE49-F238E27FC236}">
                <a16:creationId xmlns:a16="http://schemas.microsoft.com/office/drawing/2014/main" id="{6CE0172A-9E0E-3CB9-49D0-AD5D7023E0D1}"/>
              </a:ext>
            </a:extLst>
          </p:cNvPr>
          <p:cNvSpPr/>
          <p:nvPr/>
        </p:nvSpPr>
        <p:spPr>
          <a:xfrm>
            <a:off x="630093" y="1647005"/>
            <a:ext cx="7803894" cy="61705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 형태 분석</a:t>
            </a:r>
          </a:p>
        </p:txBody>
      </p:sp>
      <p:sp>
        <p:nvSpPr>
          <p:cNvPr id="51" name="사각형: 둥근 모서리 34">
            <a:extLst>
              <a:ext uri="{FF2B5EF4-FFF2-40B4-BE49-F238E27FC236}">
                <a16:creationId xmlns:a16="http://schemas.microsoft.com/office/drawing/2014/main" id="{4AA4923C-925E-AB72-3CDB-4D5F0018D9D0}"/>
              </a:ext>
            </a:extLst>
          </p:cNvPr>
          <p:cNvSpPr/>
          <p:nvPr/>
        </p:nvSpPr>
        <p:spPr>
          <a:xfrm>
            <a:off x="9601201" y="1312794"/>
            <a:ext cx="8056706" cy="59760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제품 소분류 카테고리별 </a:t>
            </a:r>
            <a:r>
              <a:rPr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기간 변수 분석</a:t>
            </a:r>
            <a:endParaRPr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314F03E-8C52-A99C-B0EA-3521A3726531}"/>
              </a:ext>
            </a:extLst>
          </p:cNvPr>
          <p:cNvSpPr txBox="1"/>
          <p:nvPr/>
        </p:nvSpPr>
        <p:spPr>
          <a:xfrm>
            <a:off x="17204672" y="9867900"/>
            <a:ext cx="131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이하 생략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Chart 10">
                <a:extLst>
                  <a:ext uri="{FF2B5EF4-FFF2-40B4-BE49-F238E27FC236}">
                    <a16:creationId xmlns:a16="http://schemas.microsoft.com/office/drawing/2014/main" id="{001C71D4-28F6-4918-AC4C-19F755247F5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0769664"/>
                  </p:ext>
                </p:extLst>
              </p:nvPr>
            </p:nvGraphicFramePr>
            <p:xfrm>
              <a:off x="10195171" y="4642659"/>
              <a:ext cx="10979941" cy="59971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1" name="Chart 10">
                <a:extLst>
                  <a:ext uri="{FF2B5EF4-FFF2-40B4-BE49-F238E27FC236}">
                    <a16:creationId xmlns:a16="http://schemas.microsoft.com/office/drawing/2014/main" id="{001C71D4-28F6-4918-AC4C-19F755247F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5171" y="4642659"/>
                <a:ext cx="10979941" cy="5997149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3E86194B-F8DB-C7EE-05DE-99914ECDC281}"/>
              </a:ext>
            </a:extLst>
          </p:cNvPr>
          <p:cNvSpPr txBox="1"/>
          <p:nvPr/>
        </p:nvSpPr>
        <p:spPr>
          <a:xfrm>
            <a:off x="11200746" y="453512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328</a:t>
            </a:r>
            <a:endParaRPr lang="en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4696F4-0989-EB3B-EC45-A6193EDC65C8}"/>
              </a:ext>
            </a:extLst>
          </p:cNvPr>
          <p:cNvSpPr txBox="1"/>
          <p:nvPr/>
        </p:nvSpPr>
        <p:spPr>
          <a:xfrm>
            <a:off x="11784560" y="514350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257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9CB836-0FF0-3746-8167-DF3AAB0C7715}"/>
              </a:ext>
            </a:extLst>
          </p:cNvPr>
          <p:cNvSpPr txBox="1"/>
          <p:nvPr/>
        </p:nvSpPr>
        <p:spPr>
          <a:xfrm>
            <a:off x="12745132" y="54899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192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2B8726-AF46-392E-E744-D5E49F753DD7}"/>
              </a:ext>
            </a:extLst>
          </p:cNvPr>
          <p:cNvSpPr txBox="1"/>
          <p:nvPr/>
        </p:nvSpPr>
        <p:spPr>
          <a:xfrm>
            <a:off x="12745132" y="58984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189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1A80D-726C-1B27-7835-A5209F172F57}"/>
              </a:ext>
            </a:extLst>
          </p:cNvPr>
          <p:cNvSpPr txBox="1"/>
          <p:nvPr/>
        </p:nvSpPr>
        <p:spPr>
          <a:xfrm>
            <a:off x="12848355" y="627483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186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D9FEF3-664B-D9A1-842C-F4553ED26C7F}"/>
              </a:ext>
            </a:extLst>
          </p:cNvPr>
          <p:cNvSpPr txBox="1"/>
          <p:nvPr/>
        </p:nvSpPr>
        <p:spPr>
          <a:xfrm>
            <a:off x="12725400" y="667916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182.6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168D7E-8D2C-E8BB-C9A2-6F831967B909}"/>
              </a:ext>
            </a:extLst>
          </p:cNvPr>
          <p:cNvSpPr txBox="1"/>
          <p:nvPr/>
        </p:nvSpPr>
        <p:spPr>
          <a:xfrm>
            <a:off x="12903443" y="7034841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181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031B3B-4EF3-B570-774E-CCF3254C8772}"/>
              </a:ext>
            </a:extLst>
          </p:cNvPr>
          <p:cNvSpPr txBox="1"/>
          <p:nvPr/>
        </p:nvSpPr>
        <p:spPr>
          <a:xfrm>
            <a:off x="12903443" y="742487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178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BCE5B8-AC6A-79A9-41BE-40B9C7900FBF}"/>
              </a:ext>
            </a:extLst>
          </p:cNvPr>
          <p:cNvSpPr txBox="1"/>
          <p:nvPr/>
        </p:nvSpPr>
        <p:spPr>
          <a:xfrm>
            <a:off x="12897289" y="785472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170.5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AADE64-0F11-9AA4-AD35-B9AC097E474E}"/>
              </a:ext>
            </a:extLst>
          </p:cNvPr>
          <p:cNvSpPr txBox="1"/>
          <p:nvPr/>
        </p:nvSpPr>
        <p:spPr>
          <a:xfrm>
            <a:off x="12792644" y="81915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167.87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66130-D370-7796-586C-633624F4D0AF}"/>
              </a:ext>
            </a:extLst>
          </p:cNvPr>
          <p:cNvSpPr txBox="1"/>
          <p:nvPr/>
        </p:nvSpPr>
        <p:spPr>
          <a:xfrm>
            <a:off x="13151422" y="86194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167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163477-6084-847D-871D-D2506440A081}"/>
              </a:ext>
            </a:extLst>
          </p:cNvPr>
          <p:cNvSpPr txBox="1"/>
          <p:nvPr/>
        </p:nvSpPr>
        <p:spPr>
          <a:xfrm>
            <a:off x="13027421" y="89986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162.5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83A4F0-3A4D-D1A3-E7C7-5596F8D375B2}"/>
              </a:ext>
            </a:extLst>
          </p:cNvPr>
          <p:cNvSpPr txBox="1"/>
          <p:nvPr/>
        </p:nvSpPr>
        <p:spPr>
          <a:xfrm>
            <a:off x="13185732" y="94081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152.7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039DA8-0FAB-49BE-C3C3-01CDE67821B5}"/>
              </a:ext>
            </a:extLst>
          </p:cNvPr>
          <p:cNvSpPr txBox="1"/>
          <p:nvPr/>
        </p:nvSpPr>
        <p:spPr>
          <a:xfrm>
            <a:off x="13303822" y="977745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152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DA172F3-BD4F-2839-0CC7-5B9DF9D917AA}"/>
              </a:ext>
            </a:extLst>
          </p:cNvPr>
          <p:cNvSpPr/>
          <p:nvPr/>
        </p:nvSpPr>
        <p:spPr>
          <a:xfrm>
            <a:off x="3579839" y="5760001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3,639</a:t>
            </a:r>
            <a:endParaRPr lang="en-KR" sz="1650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6F6C5113-26C3-C973-FFA5-4ED4A46DB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990620"/>
              </p:ext>
            </p:extLst>
          </p:nvPr>
        </p:nvGraphicFramePr>
        <p:xfrm>
          <a:off x="5004669" y="3518483"/>
          <a:ext cx="3767870" cy="232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9" name="Oval 48">
            <a:extLst>
              <a:ext uri="{FF2B5EF4-FFF2-40B4-BE49-F238E27FC236}">
                <a16:creationId xmlns:a16="http://schemas.microsoft.com/office/drawing/2014/main" id="{88C4FBED-1068-25FC-E6BA-4E55E59FE4DB}"/>
              </a:ext>
            </a:extLst>
          </p:cNvPr>
          <p:cNvSpPr/>
          <p:nvPr/>
        </p:nvSpPr>
        <p:spPr>
          <a:xfrm>
            <a:off x="5473855" y="4183338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27,142</a:t>
            </a:r>
            <a:endParaRPr lang="en-KR" sz="16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2F43D4-B6F5-BE01-47D8-F989FE542C14}"/>
              </a:ext>
            </a:extLst>
          </p:cNvPr>
          <p:cNvSpPr/>
          <p:nvPr/>
        </p:nvSpPr>
        <p:spPr>
          <a:xfrm>
            <a:off x="7019642" y="3701703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36,327</a:t>
            </a:r>
            <a:endParaRPr lang="en-KR" sz="16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491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8BDC9-BBAF-B26A-C1AF-50D09DF33455}"/>
              </a:ext>
            </a:extLst>
          </p:cNvPr>
          <p:cNvSpPr txBox="1"/>
          <p:nvPr/>
        </p:nvSpPr>
        <p:spPr>
          <a:xfrm>
            <a:off x="607145" y="1933033"/>
            <a:ext cx="1019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시스템의 데이터 분리 기법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6FB56E16-954A-03AE-84F7-AD255E91515B}"/>
              </a:ext>
            </a:extLst>
          </p:cNvPr>
          <p:cNvSpPr/>
          <p:nvPr/>
        </p:nvSpPr>
        <p:spPr>
          <a:xfrm>
            <a:off x="439079" y="4163742"/>
            <a:ext cx="5247081" cy="1371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Leave one out split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시간순으로 가장 마지막 거래를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사용</a:t>
            </a:r>
          </a:p>
        </p:txBody>
      </p:sp>
      <p:sp>
        <p:nvSpPr>
          <p:cNvPr id="10" name="사각형: 둥근 모서리 34">
            <a:extLst>
              <a:ext uri="{FF2B5EF4-FFF2-40B4-BE49-F238E27FC236}">
                <a16:creationId xmlns:a16="http://schemas.microsoft.com/office/drawing/2014/main" id="{9492BAF8-F417-311A-23C7-7A42A5490536}"/>
              </a:ext>
            </a:extLst>
          </p:cNvPr>
          <p:cNvSpPr/>
          <p:nvPr/>
        </p:nvSpPr>
        <p:spPr>
          <a:xfrm>
            <a:off x="1224791" y="2614314"/>
            <a:ext cx="5247081" cy="137160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2801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801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Temporal Split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기점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비율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시점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기준으로 분리</a:t>
            </a:r>
          </a:p>
        </p:txBody>
      </p:sp>
      <p:sp>
        <p:nvSpPr>
          <p:cNvPr id="11" name="사각형: 둥근 모서리 34">
            <a:extLst>
              <a:ext uri="{FF2B5EF4-FFF2-40B4-BE49-F238E27FC236}">
                <a16:creationId xmlns:a16="http://schemas.microsoft.com/office/drawing/2014/main" id="{0AA08CCF-8F5C-825E-AEDF-7612F2C53076}"/>
              </a:ext>
            </a:extLst>
          </p:cNvPr>
          <p:cNvSpPr/>
          <p:nvPr/>
        </p:nvSpPr>
        <p:spPr>
          <a:xfrm>
            <a:off x="457664" y="5772719"/>
            <a:ext cx="5247081" cy="1371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Random Split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 상관없이 랜덤하게 분리</a:t>
            </a: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8AF08C38-B898-BE03-F47A-A66821026BED}"/>
              </a:ext>
            </a:extLst>
          </p:cNvPr>
          <p:cNvSpPr/>
          <p:nvPr/>
        </p:nvSpPr>
        <p:spPr>
          <a:xfrm>
            <a:off x="439079" y="7381695"/>
            <a:ext cx="5247081" cy="1371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801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Split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기준으로 겹치지 않게 분리</a:t>
            </a:r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3A48459C-5085-43F4-462B-A2A3E97B90E9}"/>
              </a:ext>
            </a:extLst>
          </p:cNvPr>
          <p:cNvSpPr/>
          <p:nvPr/>
        </p:nvSpPr>
        <p:spPr>
          <a:xfrm>
            <a:off x="7305275" y="1437695"/>
            <a:ext cx="4453370" cy="67749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2-1.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Temporal User Split</a:t>
            </a:r>
            <a:endParaRPr lang="ko-KR" alt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사각형: 둥근 모서리 34">
            <a:extLst>
              <a:ext uri="{FF2B5EF4-FFF2-40B4-BE49-F238E27FC236}">
                <a16:creationId xmlns:a16="http://schemas.microsoft.com/office/drawing/2014/main" id="{BFCDA685-1BD2-8CDE-02A3-35CA5030DC03}"/>
              </a:ext>
            </a:extLst>
          </p:cNvPr>
          <p:cNvSpPr/>
          <p:nvPr/>
        </p:nvSpPr>
        <p:spPr>
          <a:xfrm>
            <a:off x="7305275" y="3180392"/>
            <a:ext cx="4490043" cy="717864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2-2.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Temporal Global Split</a:t>
            </a:r>
            <a:endParaRPr lang="ko-KR" altLang="en-US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B9ABA2-EDE4-2B58-ADF7-03B9CDFEA51E}"/>
              </a:ext>
            </a:extLst>
          </p:cNvPr>
          <p:cNvSpPr txBox="1"/>
          <p:nvPr/>
        </p:nvSpPr>
        <p:spPr>
          <a:xfrm>
            <a:off x="6884806" y="4226165"/>
            <a:ext cx="11403193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별로 시간 순서에 따라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interaction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나열한 뒤 </a:t>
            </a:r>
            <a:r>
              <a:rPr lang="en-US" sz="21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fixed time point</a:t>
            </a:r>
            <a:r>
              <a:rPr lang="ko-KR" altLang="en-US" sz="2100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21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en-US" altLang="ko-KR" sz="21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validation set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testing set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분할하는 방법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17" indent="-34291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모든 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Split 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방법에 비해 </a:t>
            </a:r>
            <a:r>
              <a:rPr 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Future data leakage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발생하지 않아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현실과 가장 유사한 평가 환경</a:t>
            </a:r>
            <a:r>
              <a:rPr lang="ko-KR" altLang="en-US" sz="21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</a:t>
            </a:r>
            <a:endParaRPr lang="en-US" altLang="ko-KR" sz="21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800124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Future data leakage :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데이터의 거래 시점 기준 아직 등록되지 않은 제품을 학습에 사용하여 데이터 유출이 일어나는 현상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74F241-9982-53F6-55C1-89E158B4229C}"/>
              </a:ext>
            </a:extLst>
          </p:cNvPr>
          <p:cNvSpPr/>
          <p:nvPr/>
        </p:nvSpPr>
        <p:spPr>
          <a:xfrm>
            <a:off x="12094010" y="1187566"/>
            <a:ext cx="2895600" cy="126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6FABA7-ACB5-89B9-F432-42D6D888579A}"/>
              </a:ext>
            </a:extLst>
          </p:cNvPr>
          <p:cNvSpPr/>
          <p:nvPr/>
        </p:nvSpPr>
        <p:spPr>
          <a:xfrm>
            <a:off x="12094010" y="2536621"/>
            <a:ext cx="2895600" cy="740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Validation set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E7550B-A462-0B9D-293E-6D832391D4EC}"/>
              </a:ext>
            </a:extLst>
          </p:cNvPr>
          <p:cNvSpPr/>
          <p:nvPr/>
        </p:nvSpPr>
        <p:spPr>
          <a:xfrm>
            <a:off x="12094010" y="3370517"/>
            <a:ext cx="2895600" cy="616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Testing set</a:t>
            </a:r>
          </a:p>
        </p:txBody>
      </p:sp>
      <p:pic>
        <p:nvPicPr>
          <p:cNvPr id="11266" name="Picture 2" descr="時計のイラスト 「30分毎の時間・長針・短針」 | かわいいフリー素材集 ...">
            <a:extLst>
              <a:ext uri="{FF2B5EF4-FFF2-40B4-BE49-F238E27FC236}">
                <a16:creationId xmlns:a16="http://schemas.microsoft.com/office/drawing/2014/main" id="{7784514C-C543-B25E-3EBC-99EA97C0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781" y="2096191"/>
            <a:ext cx="717863" cy="7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時計のイラスト 「30分毎の時間・長針・短針」 | かわいいフリー素材集 ...">
            <a:extLst>
              <a:ext uri="{FF2B5EF4-FFF2-40B4-BE49-F238E27FC236}">
                <a16:creationId xmlns:a16="http://schemas.microsoft.com/office/drawing/2014/main" id="{DF630EA0-A8E7-759D-005C-010B81AE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781" y="2998813"/>
            <a:ext cx="717863" cy="7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FC2DEF-A7DD-E703-6E8D-FC63BB178DA8}"/>
              </a:ext>
            </a:extLst>
          </p:cNvPr>
          <p:cNvCxnSpPr>
            <a:cxnSpLocks/>
            <a:stCxn id="11266" idx="1"/>
          </p:cNvCxnSpPr>
          <p:nvPr/>
        </p:nvCxnSpPr>
        <p:spPr>
          <a:xfrm flipH="1">
            <a:off x="14989612" y="2455122"/>
            <a:ext cx="4561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450D74-D569-976E-3E15-D8EFF1973686}"/>
              </a:ext>
            </a:extLst>
          </p:cNvPr>
          <p:cNvCxnSpPr>
            <a:cxnSpLocks/>
          </p:cNvCxnSpPr>
          <p:nvPr/>
        </p:nvCxnSpPr>
        <p:spPr>
          <a:xfrm flipH="1">
            <a:off x="14989612" y="3366263"/>
            <a:ext cx="45617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609F24A5-D358-8783-096F-DE41DBA89447}"/>
              </a:ext>
            </a:extLst>
          </p:cNvPr>
          <p:cNvSpPr/>
          <p:nvPr/>
        </p:nvSpPr>
        <p:spPr>
          <a:xfrm>
            <a:off x="6471872" y="1714238"/>
            <a:ext cx="1010378" cy="1878038"/>
          </a:xfrm>
          <a:prstGeom prst="leftBrace">
            <a:avLst>
              <a:gd name="adj1" fmla="val 0"/>
              <a:gd name="adj2" fmla="val 79214"/>
            </a:avLst>
          </a:prstGeom>
          <a:ln w="38100">
            <a:solidFill>
              <a:srgbClr val="028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151FAD18-F40F-8C3A-20F2-35E072ACA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75523"/>
              </p:ext>
            </p:extLst>
          </p:nvPr>
        </p:nvGraphicFramePr>
        <p:xfrm>
          <a:off x="8574477" y="6577239"/>
          <a:ext cx="564583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167">
                  <a:extLst>
                    <a:ext uri="{9D8B030D-6E8A-4147-A177-3AD203B41FA5}">
                      <a16:colId xmlns:a16="http://schemas.microsoft.com/office/drawing/2014/main" val="3315906417"/>
                    </a:ext>
                  </a:extLst>
                </a:gridCol>
                <a:gridCol w="1097819">
                  <a:extLst>
                    <a:ext uri="{9D8B030D-6E8A-4147-A177-3AD203B41FA5}">
                      <a16:colId xmlns:a16="http://schemas.microsoft.com/office/drawing/2014/main" val="1096331037"/>
                    </a:ext>
                  </a:extLst>
                </a:gridCol>
                <a:gridCol w="1160514">
                  <a:extLst>
                    <a:ext uri="{9D8B030D-6E8A-4147-A177-3AD203B41FA5}">
                      <a16:colId xmlns:a16="http://schemas.microsoft.com/office/drawing/2014/main" val="1271478331"/>
                    </a:ext>
                  </a:extLst>
                </a:gridCol>
                <a:gridCol w="1129167">
                  <a:extLst>
                    <a:ext uri="{9D8B030D-6E8A-4147-A177-3AD203B41FA5}">
                      <a16:colId xmlns:a16="http://schemas.microsoft.com/office/drawing/2014/main" val="2771687669"/>
                    </a:ext>
                  </a:extLst>
                </a:gridCol>
                <a:gridCol w="1129167">
                  <a:extLst>
                    <a:ext uri="{9D8B030D-6E8A-4147-A177-3AD203B41FA5}">
                      <a16:colId xmlns:a16="http://schemas.microsoft.com/office/drawing/2014/main" val="162521462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고객 번호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구매 일자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구매 개수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2213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M430112881</a:t>
                      </a:r>
                      <a:endParaRPr lang="en-KR" sz="105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2021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0101</a:t>
                      </a:r>
                      <a:endParaRPr lang="en-KR" sz="14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5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305375"/>
                  </a:ext>
                </a:extLst>
              </a:tr>
              <a:tr h="868680"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r>
                        <a:rPr lang="en-KR" sz="12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.</a:t>
                      </a:r>
                    </a:p>
                    <a:p>
                      <a:pPr algn="ctr"/>
                      <a:endParaRPr lang="en-KR" sz="12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083049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M533286446</a:t>
                      </a:r>
                      <a:endParaRPr lang="en-KR" sz="105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4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20211231</a:t>
                      </a:r>
                      <a:endParaRPr lang="en-KR" sz="14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…</a:t>
                      </a:r>
                      <a:endParaRPr lang="en-KR" sz="18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500" b="0" i="0" kern="1200" dirty="0">
                          <a:solidFill>
                            <a:schemeClr val="tx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</a:t>
                      </a:r>
                      <a:endParaRPr lang="en-KR" sz="1500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37160" marR="137160" marT="68580" marB="6858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500383"/>
                  </a:ext>
                </a:extLst>
              </a:tr>
            </a:tbl>
          </a:graphicData>
        </a:graphic>
      </p:graphicFrame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4027F92C-4B17-748F-8F2E-572F4D50763B}"/>
              </a:ext>
            </a:extLst>
          </p:cNvPr>
          <p:cNvSpPr/>
          <p:nvPr/>
        </p:nvSpPr>
        <p:spPr>
          <a:xfrm>
            <a:off x="6320260" y="6992460"/>
            <a:ext cx="2035245" cy="1371600"/>
          </a:xfrm>
          <a:prstGeom prst="roundRect">
            <a:avLst>
              <a:gd name="adj" fmla="val 50000"/>
            </a:avLst>
          </a:prstGeom>
          <a:solidFill>
            <a:srgbClr val="D0EC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상품 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데이터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분리 현황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1A9B2245-E457-36DD-5C02-4A82E2458024}"/>
              </a:ext>
            </a:extLst>
          </p:cNvPr>
          <p:cNvSpPr/>
          <p:nvPr/>
        </p:nvSpPr>
        <p:spPr>
          <a:xfrm>
            <a:off x="14368762" y="6653439"/>
            <a:ext cx="228084" cy="1700082"/>
          </a:xfrm>
          <a:prstGeom prst="rightBracket">
            <a:avLst/>
          </a:prstGeom>
          <a:ln w="12700">
            <a:solidFill>
              <a:srgbClr val="02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6BD1498B-F486-9D87-0B6F-07BD01947860}"/>
              </a:ext>
            </a:extLst>
          </p:cNvPr>
          <p:cNvSpPr/>
          <p:nvPr/>
        </p:nvSpPr>
        <p:spPr>
          <a:xfrm>
            <a:off x="14368759" y="8629918"/>
            <a:ext cx="228084" cy="656503"/>
          </a:xfrm>
          <a:prstGeom prst="rightBracket">
            <a:avLst/>
          </a:prstGeom>
          <a:ln w="12700">
            <a:solidFill>
              <a:srgbClr val="02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37790C-F904-10BC-ED5D-0C829B8B3ABB}"/>
              </a:ext>
            </a:extLst>
          </p:cNvPr>
          <p:cNvCxnSpPr>
            <a:cxnSpLocks/>
            <a:stCxn id="21" idx="2"/>
            <a:endCxn id="29" idx="1"/>
          </p:cNvCxnSpPr>
          <p:nvPr/>
        </p:nvCxnSpPr>
        <p:spPr>
          <a:xfrm>
            <a:off x="14596846" y="7503480"/>
            <a:ext cx="437943" cy="0"/>
          </a:xfrm>
          <a:prstGeom prst="line">
            <a:avLst/>
          </a:prstGeom>
          <a:ln w="12700">
            <a:solidFill>
              <a:srgbClr val="02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B29486-AED9-F150-3EC9-670F4F3A7B1E}"/>
              </a:ext>
            </a:extLst>
          </p:cNvPr>
          <p:cNvCxnSpPr/>
          <p:nvPr/>
        </p:nvCxnSpPr>
        <p:spPr>
          <a:xfrm flipV="1">
            <a:off x="14605536" y="8958169"/>
            <a:ext cx="437943" cy="2193"/>
          </a:xfrm>
          <a:prstGeom prst="line">
            <a:avLst/>
          </a:prstGeom>
          <a:ln w="12700">
            <a:solidFill>
              <a:srgbClr val="028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1E185-6DD8-F99A-163E-26F7710669B0}"/>
              </a:ext>
            </a:extLst>
          </p:cNvPr>
          <p:cNvSpPr/>
          <p:nvPr/>
        </p:nvSpPr>
        <p:spPr>
          <a:xfrm>
            <a:off x="15034789" y="7045800"/>
            <a:ext cx="2795547" cy="915360"/>
          </a:xfrm>
          <a:prstGeom prst="rect">
            <a:avLst/>
          </a:prstGeom>
          <a:solidFill>
            <a:srgbClr val="02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80%(DNN) / 70%(GNN)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B2FE86-53D9-A092-BFE2-AFD346D442A8}"/>
              </a:ext>
            </a:extLst>
          </p:cNvPr>
          <p:cNvSpPr/>
          <p:nvPr/>
        </p:nvSpPr>
        <p:spPr>
          <a:xfrm>
            <a:off x="15034788" y="8629917"/>
            <a:ext cx="2795547" cy="690521"/>
          </a:xfrm>
          <a:prstGeom prst="rect">
            <a:avLst/>
          </a:prstGeom>
          <a:solidFill>
            <a:srgbClr val="02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Testing set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r>
              <a:rPr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(DNN) / 30%(GNN)</a:t>
            </a:r>
            <a:endParaRPr lang="en-US" sz="1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A0C74-BF8C-221B-C7AC-4A7B1506C404}"/>
              </a:ext>
            </a:extLst>
          </p:cNvPr>
          <p:cNvSpPr txBox="1"/>
          <p:nvPr/>
        </p:nvSpPr>
        <p:spPr>
          <a:xfrm>
            <a:off x="523201" y="530810"/>
            <a:ext cx="35153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04.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분리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25292B21-3A58-2CBE-ECFF-B58BAA79B8E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38600" y="884817"/>
            <a:ext cx="128778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390953-4826-3691-EA9C-9A8312CE456B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24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741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9328-F3FF-E28F-837C-BE8DCE7ECEFF}"/>
              </a:ext>
            </a:extLst>
          </p:cNvPr>
          <p:cNvCxnSpPr>
            <a:cxnSpLocks/>
          </p:cNvCxnSpPr>
          <p:nvPr/>
        </p:nvCxnSpPr>
        <p:spPr>
          <a:xfrm>
            <a:off x="-838200" y="4000500"/>
            <a:ext cx="19126200" cy="0"/>
          </a:xfrm>
          <a:prstGeom prst="line">
            <a:avLst/>
          </a:prstGeom>
          <a:ln w="6350">
            <a:solidFill>
              <a:srgbClr val="008B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EAA96-ECDE-F135-DAAA-A470CFACDA97}"/>
              </a:ext>
            </a:extLst>
          </p:cNvPr>
          <p:cNvSpPr/>
          <p:nvPr/>
        </p:nvSpPr>
        <p:spPr>
          <a:xfrm>
            <a:off x="-95516" y="3390900"/>
            <a:ext cx="18479031" cy="7162797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1937-FBC2-7CAC-2109-FCACCDA3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758" y="-3464"/>
            <a:ext cx="6858000" cy="9944095"/>
          </a:xfrm>
        </p:spPr>
        <p:txBody>
          <a:bodyPr>
            <a:noAutofit/>
          </a:bodyPr>
          <a:lstStyle/>
          <a:p>
            <a:r>
              <a:rPr lang="en-US" altLang="ko-KR" sz="64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3</a:t>
            </a:r>
            <a:endParaRPr lang="en-KR" sz="37200" b="1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FE144-4BC0-C4E8-E183-CD17D446EE59}"/>
              </a:ext>
            </a:extLst>
          </p:cNvPr>
          <p:cNvSpPr txBox="1"/>
          <p:nvPr/>
        </p:nvSpPr>
        <p:spPr>
          <a:xfrm>
            <a:off x="5349481" y="1652960"/>
            <a:ext cx="252184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spc="-1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8B8CD-DA91-7033-DEDD-A3B9D4382C51}"/>
              </a:ext>
            </a:extLst>
          </p:cNvPr>
          <p:cNvSpPr txBox="1"/>
          <p:nvPr/>
        </p:nvSpPr>
        <p:spPr>
          <a:xfrm>
            <a:off x="5349481" y="3788672"/>
            <a:ext cx="1114571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en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.1 </a:t>
            </a: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CF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기반 모델의 단점과 </a:t>
            </a: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DL 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기반 모델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추천시스템의 종류와 딥러닝 기반 추천시스템의 장점 소개</a:t>
            </a:r>
            <a:endParaRPr lang="en-KR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3.2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상품 추천 모델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추천을 위해 설계한 추천시스템의 활용 모델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 변수 소개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3.3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 추천 모델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 추천을 위해 설계한 추천시스템의 활용 모델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 변수 소개</a:t>
            </a:r>
            <a:endParaRPr lang="en-US" altLang="ko-KR" sz="28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54D31-043B-693F-264F-BFDE75E94A52}"/>
              </a:ext>
            </a:extLst>
          </p:cNvPr>
          <p:cNvSpPr txBox="1"/>
          <p:nvPr/>
        </p:nvSpPr>
        <p:spPr>
          <a:xfrm>
            <a:off x="12435840" y="356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1D32DD41-FE44-9E92-21BD-C4922645F48D}"/>
              </a:ext>
            </a:extLst>
          </p:cNvPr>
          <p:cNvGrpSpPr/>
          <p:nvPr/>
        </p:nvGrpSpPr>
        <p:grpSpPr>
          <a:xfrm>
            <a:off x="15923562" y="5295900"/>
            <a:ext cx="2713679" cy="2713679"/>
            <a:chOff x="17006438" y="1979000"/>
            <a:chExt cx="2713679" cy="271367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FBF6567E-75E5-9ED8-383C-DD8EE80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E5A9CD17-18B7-4F97-2C0B-396ED05AEE31}"/>
              </a:ext>
            </a:extLst>
          </p:cNvPr>
          <p:cNvGrpSpPr/>
          <p:nvPr/>
        </p:nvGrpSpPr>
        <p:grpSpPr>
          <a:xfrm>
            <a:off x="12954000" y="8302678"/>
            <a:ext cx="2785858" cy="2783073"/>
            <a:chOff x="13069804" y="-1602297"/>
            <a:chExt cx="2785858" cy="2783073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E11D9A2D-99B9-165A-76EF-86629DF4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F36972A1-FCA0-FE5C-3A4E-2BE101EEBC10}"/>
              </a:ext>
            </a:extLst>
          </p:cNvPr>
          <p:cNvGrpSpPr/>
          <p:nvPr/>
        </p:nvGrpSpPr>
        <p:grpSpPr>
          <a:xfrm>
            <a:off x="15944344" y="4329146"/>
            <a:ext cx="1957354" cy="1957354"/>
            <a:chOff x="16328360" y="1378485"/>
            <a:chExt cx="1957354" cy="1957354"/>
          </a:xfrm>
        </p:grpSpPr>
        <p:pic>
          <p:nvPicPr>
            <p:cNvPr id="28" name="Object 18">
              <a:extLst>
                <a:ext uri="{FF2B5EF4-FFF2-40B4-BE49-F238E27FC236}">
                  <a16:creationId xmlns:a16="http://schemas.microsoft.com/office/drawing/2014/main" id="{3A6A9AEF-3793-1440-ED3C-63E9DAD4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A64ABF13-3538-A339-1E0C-D33F8C7F3F19}"/>
              </a:ext>
            </a:extLst>
          </p:cNvPr>
          <p:cNvGrpSpPr/>
          <p:nvPr/>
        </p:nvGrpSpPr>
        <p:grpSpPr>
          <a:xfrm>
            <a:off x="13106400" y="8455078"/>
            <a:ext cx="2785858" cy="2783073"/>
            <a:chOff x="13069804" y="-1602297"/>
            <a:chExt cx="2785858" cy="2783073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6EC38C18-BAC3-40B3-D3D5-2F849A04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E37438-402A-D4D3-B15E-CA6E7D655F54}"/>
              </a:ext>
            </a:extLst>
          </p:cNvPr>
          <p:cNvCxnSpPr>
            <a:cxnSpLocks/>
          </p:cNvCxnSpPr>
          <p:nvPr/>
        </p:nvCxnSpPr>
        <p:spPr>
          <a:xfrm>
            <a:off x="10744200" y="4152900"/>
            <a:ext cx="3733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2A915-1967-CACB-06C0-E6B9313D63D4}"/>
              </a:ext>
            </a:extLst>
          </p:cNvPr>
          <p:cNvCxnSpPr>
            <a:cxnSpLocks/>
          </p:cNvCxnSpPr>
          <p:nvPr/>
        </p:nvCxnSpPr>
        <p:spPr>
          <a:xfrm>
            <a:off x="7871325" y="5233554"/>
            <a:ext cx="66066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5202EE-1C04-90FC-9B82-916342FA4E2A}"/>
              </a:ext>
            </a:extLst>
          </p:cNvPr>
          <p:cNvCxnSpPr>
            <a:cxnSpLocks/>
          </p:cNvCxnSpPr>
          <p:nvPr/>
        </p:nvCxnSpPr>
        <p:spPr>
          <a:xfrm>
            <a:off x="7871325" y="6306820"/>
            <a:ext cx="66066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AC0FC8-2E0E-D926-D1BD-CB45E2FE1532}"/>
              </a:ext>
            </a:extLst>
          </p:cNvPr>
          <p:cNvSpPr txBox="1"/>
          <p:nvPr/>
        </p:nvSpPr>
        <p:spPr>
          <a:xfrm>
            <a:off x="14613536" y="3992834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FCC12-8BEC-61E1-8335-42C11A9714AA}"/>
              </a:ext>
            </a:extLst>
          </p:cNvPr>
          <p:cNvSpPr txBox="1"/>
          <p:nvPr/>
        </p:nvSpPr>
        <p:spPr>
          <a:xfrm>
            <a:off x="14606378" y="5055854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46703-CAC9-814D-EE54-526FCFE896BB}"/>
              </a:ext>
            </a:extLst>
          </p:cNvPr>
          <p:cNvSpPr txBox="1"/>
          <p:nvPr/>
        </p:nvSpPr>
        <p:spPr>
          <a:xfrm>
            <a:off x="14604844" y="6164613"/>
            <a:ext cx="413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31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021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4">
            <a:extLst>
              <a:ext uri="{FF2B5EF4-FFF2-40B4-BE49-F238E27FC236}">
                <a16:creationId xmlns:a16="http://schemas.microsoft.com/office/drawing/2014/main" id="{EAE8A6A9-DAC0-A318-FF78-4185FB98529D}"/>
              </a:ext>
            </a:extLst>
          </p:cNvPr>
          <p:cNvSpPr/>
          <p:nvPr/>
        </p:nvSpPr>
        <p:spPr>
          <a:xfrm>
            <a:off x="8265465" y="3368204"/>
            <a:ext cx="14899335" cy="49610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5EFDA2B6-66EA-E7FD-6F10-4FB983E5EB1A}"/>
              </a:ext>
            </a:extLst>
          </p:cNvPr>
          <p:cNvSpPr/>
          <p:nvPr/>
        </p:nvSpPr>
        <p:spPr>
          <a:xfrm>
            <a:off x="-892505" y="5418814"/>
            <a:ext cx="7327935" cy="7529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0D49C2-7E7D-481B-B349-1655F5982682}"/>
              </a:ext>
            </a:extLst>
          </p:cNvPr>
          <p:cNvSpPr/>
          <p:nvPr/>
        </p:nvSpPr>
        <p:spPr>
          <a:xfrm>
            <a:off x="7017740" y="4565641"/>
            <a:ext cx="2495453" cy="2459298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84038" dist="50800" dir="5400000" sx="103000" sy="103000" algn="ctr" rotWithShape="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딥러닝 기반</a:t>
            </a:r>
            <a:endParaRPr lang="en-US" altLang="ko-KR" sz="27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</a:t>
            </a:r>
            <a:endParaRPr lang="en-KR" sz="27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A2AC0-0403-012B-96F0-8E826BA82435}"/>
              </a:ext>
            </a:extLst>
          </p:cNvPr>
          <p:cNvSpPr txBox="1"/>
          <p:nvPr/>
        </p:nvSpPr>
        <p:spPr>
          <a:xfrm>
            <a:off x="142082" y="5596693"/>
            <a:ext cx="2303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수집하는 정보량 증가</a:t>
            </a:r>
            <a:endParaRPr lang="en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DFF71-4658-122E-7A28-A8223BD6D530}"/>
              </a:ext>
            </a:extLst>
          </p:cNvPr>
          <p:cNvSpPr txBox="1"/>
          <p:nvPr/>
        </p:nvSpPr>
        <p:spPr>
          <a:xfrm>
            <a:off x="2862652" y="5600700"/>
            <a:ext cx="353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데이터의 규모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크기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결측치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증가</a:t>
            </a:r>
            <a:endParaRPr lang="en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247CE-EAEC-623C-AF33-69D6FC2AD49F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6435430" y="5795290"/>
            <a:ext cx="58230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B7E0CF-87F7-82BA-B82E-D013AABF4B3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6435430" y="3897141"/>
            <a:ext cx="947760" cy="102865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D84474-493B-E2DF-6DAC-D57BD9C899C0}"/>
              </a:ext>
            </a:extLst>
          </p:cNvPr>
          <p:cNvCxnSpPr>
            <a:cxnSpLocks/>
            <a:stCxn id="17" idx="3"/>
            <a:endCxn id="6" idx="3"/>
          </p:cNvCxnSpPr>
          <p:nvPr/>
        </p:nvCxnSpPr>
        <p:spPr>
          <a:xfrm flipV="1">
            <a:off x="6435430" y="6664783"/>
            <a:ext cx="947760" cy="119363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233FA17B-AC59-CDFD-7A6A-AF1BB984589E}"/>
              </a:ext>
            </a:extLst>
          </p:cNvPr>
          <p:cNvSpPr/>
          <p:nvPr/>
        </p:nvSpPr>
        <p:spPr>
          <a:xfrm>
            <a:off x="-892505" y="2857500"/>
            <a:ext cx="7327935" cy="2079281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메모리 기반 협업 필터링</a:t>
            </a:r>
            <a:endParaRPr lang="en-US" altLang="ko-KR" sz="21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사용자가 아이템에 매긴 평점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구매 이력 등의 </a:t>
            </a:r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사용자 행동 양식을 기반으로 추천</a:t>
            </a:r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CA143562-48A6-750A-335E-0CF38CB656AC}"/>
              </a:ext>
            </a:extLst>
          </p:cNvPr>
          <p:cNvSpPr/>
          <p:nvPr/>
        </p:nvSpPr>
        <p:spPr>
          <a:xfrm>
            <a:off x="-892505" y="6818777"/>
            <a:ext cx="7327935" cy="2079281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잠재요인 기반 협업 필터링</a:t>
            </a:r>
            <a:endParaRPr lang="en-US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대규모 다차원 행렬을 차원 축소 기법으로 </a:t>
            </a:r>
            <a:endParaRPr lang="en-US" altLang="ko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분해하여 잠재요인을 찾아냄</a:t>
            </a:r>
            <a:endParaRPr lang="en-KR" sz="21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ADB614-1AED-E866-DD95-B9CB1CBE9AD5}"/>
              </a:ext>
            </a:extLst>
          </p:cNvPr>
          <p:cNvCxnSpPr>
            <a:cxnSpLocks/>
          </p:cNvCxnSpPr>
          <p:nvPr/>
        </p:nvCxnSpPr>
        <p:spPr>
          <a:xfrm>
            <a:off x="2421933" y="5815926"/>
            <a:ext cx="40256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E26E19B-9125-0C8E-0152-6622B483888D}"/>
              </a:ext>
            </a:extLst>
          </p:cNvPr>
          <p:cNvSpPr/>
          <p:nvPr/>
        </p:nvSpPr>
        <p:spPr>
          <a:xfrm>
            <a:off x="9926449" y="4058378"/>
            <a:ext cx="8197929" cy="396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기존의 모델에서 상용되던 사용자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아이템 형식의 선형 변환 행렬은 복잡한 관계를 알기 어려웠음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비선형 변환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사용하여 더 복잡한 상호작용 파악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Hand-crafting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중요성 감소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다차원 입력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효과적으로 처리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RNN, CNN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통하여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Sequential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대한 성능 향상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복합적 학습을 통해 추천에 필요한 요인들 간의 가중치를 기계가 스스로 알아낼 뿐만 아니라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요인을 발굴해 내기도 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9BEBB-B3DE-7467-90A1-46FD3A0B1F52}"/>
              </a:ext>
            </a:extLst>
          </p:cNvPr>
          <p:cNvSpPr txBox="1"/>
          <p:nvPr/>
        </p:nvSpPr>
        <p:spPr>
          <a:xfrm>
            <a:off x="523201" y="530810"/>
            <a:ext cx="8468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01. CF</a:t>
            </a:r>
            <a:r>
              <a:rPr lang="ko-KR" altLang="en-US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기반 모델의 단점과 </a:t>
            </a:r>
            <a:r>
              <a:rPr lang="en-US" altLang="ko-KR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DL </a:t>
            </a:r>
            <a:r>
              <a:rPr lang="ko-KR" altLang="en-US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기반 모델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4" name="Straight Connector 47">
            <a:extLst>
              <a:ext uri="{FF2B5EF4-FFF2-40B4-BE49-F238E27FC236}">
                <a16:creationId xmlns:a16="http://schemas.microsoft.com/office/drawing/2014/main" id="{4FF2B577-99DE-0924-D4A0-39139C759D5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991600" y="884753"/>
            <a:ext cx="7924800" cy="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932D35-DDB2-978D-AD8C-6BA952863934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DBFE24-8264-0B37-C328-CAD3A1DC76EB}"/>
              </a:ext>
            </a:extLst>
          </p:cNvPr>
          <p:cNvSpPr txBox="1"/>
          <p:nvPr/>
        </p:nvSpPr>
        <p:spPr>
          <a:xfrm>
            <a:off x="3634678" y="1926473"/>
            <a:ext cx="11018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Youtube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사용자들에게 영상을 추천하기 위해 설계한 딥러닝 기반의 추천 알고리즘</a:t>
            </a:r>
            <a:endParaRPr lang="en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E8418B10-88CE-9508-140D-FC45C57C7DD3}"/>
              </a:ext>
            </a:extLst>
          </p:cNvPr>
          <p:cNvSpPr/>
          <p:nvPr/>
        </p:nvSpPr>
        <p:spPr>
          <a:xfrm>
            <a:off x="1046764" y="7334524"/>
            <a:ext cx="5067040" cy="17458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Scale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</a:t>
            </a:r>
            <a:endParaRPr lang="en-KR" sz="2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 유저와 아이템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제한된 컴퓨팅 파워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모두 고려한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효율적인 서빙과 이에 특화된 추천 필요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159EFE37-F821-AB0E-7B19-A9295E19EB3C}"/>
              </a:ext>
            </a:extLst>
          </p:cNvPr>
          <p:cNvSpPr/>
          <p:nvPr/>
        </p:nvSpPr>
        <p:spPr>
          <a:xfrm>
            <a:off x="6686517" y="7334524"/>
            <a:ext cx="4914966" cy="17458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2</a:t>
            </a:r>
            <a:r>
              <a:rPr lang="en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Freshness </a:t>
            </a:r>
            <a:r>
              <a:rPr lang="en-US" altLang="ko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</a:t>
            </a:r>
            <a:endParaRPr lang="en-KR" sz="2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학습된 컨텐츠에서 나오는 리액션과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새로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업로드된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컨텐츠를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실시간으로 적절히 조합</a:t>
            </a:r>
            <a:endParaRPr lang="en-KR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사각형: 둥근 모서리 34">
            <a:extLst>
              <a:ext uri="{FF2B5EF4-FFF2-40B4-BE49-F238E27FC236}">
                <a16:creationId xmlns:a16="http://schemas.microsoft.com/office/drawing/2014/main" id="{3A3344E8-81C1-0CD4-D869-E629F74ABCB1}"/>
              </a:ext>
            </a:extLst>
          </p:cNvPr>
          <p:cNvSpPr/>
          <p:nvPr/>
        </p:nvSpPr>
        <p:spPr>
          <a:xfrm>
            <a:off x="12157005" y="7328611"/>
            <a:ext cx="4953000" cy="174581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en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Noise </a:t>
            </a:r>
            <a:r>
              <a:rPr lang="en-US" altLang="ko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</a:t>
            </a:r>
            <a:endParaRPr lang="en-KR" altLang="ko-KR" sz="2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Sparsity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외부적 요인으로 유저의 행동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예측 난이도 높음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Implicit Feedback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저품질의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메타데이터를 적절히 활용</a:t>
            </a:r>
            <a:endParaRPr lang="en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EFE287-30A9-1235-8889-EFBF7562ECBA}"/>
              </a:ext>
            </a:extLst>
          </p:cNvPr>
          <p:cNvSpPr/>
          <p:nvPr/>
        </p:nvSpPr>
        <p:spPr>
          <a:xfrm>
            <a:off x="838200" y="1813513"/>
            <a:ext cx="2558048" cy="545906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DNN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FEBE6D9-B041-A4F4-DB70-AEB2DEFD13B7}"/>
              </a:ext>
            </a:extLst>
          </p:cNvPr>
          <p:cNvSpPr/>
          <p:nvPr/>
        </p:nvSpPr>
        <p:spPr>
          <a:xfrm>
            <a:off x="828000" y="2777220"/>
            <a:ext cx="3515399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영상 추천의 문제점</a:t>
            </a:r>
            <a:endParaRPr lang="en-KR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E6BE-076B-1C2D-322A-DF91E5AC41B1}"/>
              </a:ext>
            </a:extLst>
          </p:cNvPr>
          <p:cNvSpPr txBox="1"/>
          <p:nvPr/>
        </p:nvSpPr>
        <p:spPr>
          <a:xfrm>
            <a:off x="523201" y="530810"/>
            <a:ext cx="412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상품 추천 모델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00F62137-7295-16D1-3C5C-3B7D4E1CAA1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48200" y="884753"/>
            <a:ext cx="12268200" cy="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52345F-8200-F076-B320-311B36582CFC}"/>
              </a:ext>
            </a:extLst>
          </p:cNvPr>
          <p:cNvSpPr txBox="1"/>
          <p:nvPr/>
        </p:nvSpPr>
        <p:spPr>
          <a:xfrm>
            <a:off x="17068800" y="70015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44285-997F-B8AE-BE5A-76F60D7CAFE1}"/>
              </a:ext>
            </a:extLst>
          </p:cNvPr>
          <p:cNvSpPr txBox="1"/>
          <p:nvPr/>
        </p:nvSpPr>
        <p:spPr>
          <a:xfrm>
            <a:off x="6686517" y="9334500"/>
            <a:ext cx="1367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추천 시스템과 비슷한 문제상황으로</a:t>
            </a: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가지 문제를 동시에 해결하는 추천시스템 모델이 필요</a:t>
            </a:r>
            <a:endParaRPr lang="en-KR" sz="20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6" name="Picture 2" descr="YouTube">
            <a:extLst>
              <a:ext uri="{FF2B5EF4-FFF2-40B4-BE49-F238E27FC236}">
                <a16:creationId xmlns:a16="http://schemas.microsoft.com/office/drawing/2014/main" id="{DCAB960E-DC4B-2C98-661C-F20365D80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26" b="37407"/>
          <a:stretch/>
        </p:blipFill>
        <p:spPr bwMode="auto">
          <a:xfrm>
            <a:off x="1143000" y="4418473"/>
            <a:ext cx="331470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A54B03-FAE7-5A4B-BC7F-6C7F8F0EC8FC}"/>
              </a:ext>
            </a:extLst>
          </p:cNvPr>
          <p:cNvSpPr txBox="1"/>
          <p:nvPr/>
        </p:nvSpPr>
        <p:spPr>
          <a:xfrm>
            <a:off x="1377583" y="5666079"/>
            <a:ext cx="4883517" cy="88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MAU :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억명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(2020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업로드되는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영상의 규모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분에 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500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(2019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36" name="Picture 12" descr="料理動画のイラスト（女性）">
            <a:extLst>
              <a:ext uri="{FF2B5EF4-FFF2-40B4-BE49-F238E27FC236}">
                <a16:creationId xmlns:a16="http://schemas.microsoft.com/office/drawing/2014/main" id="{150BE858-E404-E0D9-BA22-1F18DFE3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382977"/>
            <a:ext cx="2115487" cy="18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バンザイをしている子供たちのイラスト（バラバラ） | かわいいフリー ...">
            <a:extLst>
              <a:ext uri="{FF2B5EF4-FFF2-40B4-BE49-F238E27FC236}">
                <a16:creationId xmlns:a16="http://schemas.microsoft.com/office/drawing/2014/main" id="{2CCEA3A1-D621-EEDC-030B-972AC620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305" b="42149"/>
          <a:stretch/>
        </p:blipFill>
        <p:spPr bwMode="auto">
          <a:xfrm>
            <a:off x="7696200" y="5640777"/>
            <a:ext cx="1944257" cy="146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怒る女性のイラスト（5段階） | かわいいフリー素材集 いらすとや">
            <a:extLst>
              <a:ext uri="{FF2B5EF4-FFF2-40B4-BE49-F238E27FC236}">
                <a16:creationId xmlns:a16="http://schemas.microsoft.com/office/drawing/2014/main" id="{D7B826B2-C184-9FD9-3EB7-D0EA2673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8108" y="5666079"/>
            <a:ext cx="1098892" cy="148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E2E4243E-EB38-3E7F-9D77-72DF648DE4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400" y="3595525"/>
            <a:ext cx="2516304" cy="3272955"/>
          </a:xfrm>
          <a:prstGeom prst="rect">
            <a:avLst/>
          </a:prstGeom>
        </p:spPr>
      </p:pic>
      <p:pic>
        <p:nvPicPr>
          <p:cNvPr id="1042" name="Picture 18" descr="NEW」のイラスト文字 | かわいいフリー素材集 いらすとや">
            <a:extLst>
              <a:ext uri="{FF2B5EF4-FFF2-40B4-BE49-F238E27FC236}">
                <a16:creationId xmlns:a16="http://schemas.microsoft.com/office/drawing/2014/main" id="{7CAFD011-B29E-FA18-DB3E-998C3A44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937" y="4240911"/>
            <a:ext cx="1944258" cy="139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1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E3E610-58CE-3BF1-1D2F-348FD7F93DBC}"/>
              </a:ext>
            </a:extLst>
          </p:cNvPr>
          <p:cNvGrpSpPr/>
          <p:nvPr/>
        </p:nvGrpSpPr>
        <p:grpSpPr>
          <a:xfrm>
            <a:off x="1718733" y="2658011"/>
            <a:ext cx="7391400" cy="4402004"/>
            <a:chOff x="9995824" y="2881664"/>
            <a:chExt cx="6768176" cy="4320392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BFDA0EA0-6871-293F-2876-A88578750680}"/>
                </a:ext>
              </a:extLst>
            </p:cNvPr>
            <p:cNvSpPr/>
            <p:nvPr/>
          </p:nvSpPr>
          <p:spPr>
            <a:xfrm rot="5400000">
              <a:off x="12486261" y="4491860"/>
              <a:ext cx="2159207" cy="1174548"/>
            </a:xfrm>
            <a:prstGeom prst="trapezoid">
              <a:avLst/>
            </a:prstGeom>
            <a:solidFill>
              <a:srgbClr val="008BFF">
                <a:alpha val="16000"/>
              </a:srgbClr>
            </a:solidFill>
            <a:ln>
              <a:noFill/>
            </a:ln>
            <a:effectLst>
              <a:outerShdw blurRad="50800" dist="50800" dir="5400000"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302AFD7-3B0B-824D-8E9F-DCDC33BB2AFE}"/>
                </a:ext>
              </a:extLst>
            </p:cNvPr>
            <p:cNvCxnSpPr>
              <a:cxnSpLocks/>
              <a:stCxn id="17" idx="4"/>
              <a:endCxn id="18" idx="2"/>
            </p:cNvCxnSpPr>
            <p:nvPr/>
          </p:nvCxnSpPr>
          <p:spPr>
            <a:xfrm>
              <a:off x="11411619" y="5062241"/>
              <a:ext cx="489206" cy="20099"/>
            </a:xfrm>
            <a:prstGeom prst="straightConnector1">
              <a:avLst/>
            </a:prstGeom>
            <a:ln w="571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62801A24-6AF1-97B5-6E40-02FA222CF6C7}"/>
                </a:ext>
              </a:extLst>
            </p:cNvPr>
            <p:cNvSpPr/>
            <p:nvPr/>
          </p:nvSpPr>
          <p:spPr>
            <a:xfrm>
              <a:off x="9995824" y="4540580"/>
              <a:ext cx="1415795" cy="10433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전체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비디오</a:t>
              </a:r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28779F4C-8FE2-4FC6-03E9-46A5831D1B0C}"/>
                </a:ext>
              </a:extLst>
            </p:cNvPr>
            <p:cNvSpPr/>
            <p:nvPr/>
          </p:nvSpPr>
          <p:spPr>
            <a:xfrm rot="5400000">
              <a:off x="11233024" y="4396539"/>
              <a:ext cx="2707200" cy="1371600"/>
            </a:xfrm>
            <a:prstGeom prst="trapezoid">
              <a:avLst/>
            </a:prstGeom>
            <a:solidFill>
              <a:srgbClr val="008BFF"/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CEEB8401-C1DB-C0CD-772D-67EBA412009B}"/>
                </a:ext>
              </a:extLst>
            </p:cNvPr>
            <p:cNvSpPr/>
            <p:nvPr/>
          </p:nvSpPr>
          <p:spPr>
            <a:xfrm rot="5400000">
              <a:off x="13648680" y="4450421"/>
              <a:ext cx="1702760" cy="1236069"/>
            </a:xfrm>
            <a:prstGeom prst="trapezoid">
              <a:avLst/>
            </a:prstGeom>
            <a:solidFill>
              <a:srgbClr val="008BFF"/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4DF0BD-5781-B806-4C0B-47AB079E5634}"/>
                </a:ext>
              </a:extLst>
            </p:cNvPr>
            <p:cNvSpPr txBox="1"/>
            <p:nvPr/>
          </p:nvSpPr>
          <p:spPr>
            <a:xfrm>
              <a:off x="12107225" y="4786057"/>
              <a:ext cx="958795" cy="634348"/>
            </a:xfrm>
            <a:prstGeom prst="rect">
              <a:avLst/>
            </a:prstGeom>
            <a:noFill/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후보 생성</a:t>
              </a:r>
              <a:endPara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모델</a:t>
              </a:r>
              <a:endParaRPr lang="en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997FC1-CCFE-BE96-9B5D-CC582DC0E11F}"/>
                </a:ext>
              </a:extLst>
            </p:cNvPr>
            <p:cNvSpPr txBox="1"/>
            <p:nvPr/>
          </p:nvSpPr>
          <p:spPr>
            <a:xfrm>
              <a:off x="14002368" y="4901079"/>
              <a:ext cx="958795" cy="362485"/>
            </a:xfrm>
            <a:prstGeom prst="rect">
              <a:avLst/>
            </a:prstGeom>
            <a:noFill/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순위 모델</a:t>
              </a:r>
              <a:endParaRPr lang="en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D24EC7A5-C3C0-25A9-B982-4F974BF63A34}"/>
                </a:ext>
              </a:extLst>
            </p:cNvPr>
            <p:cNvSpPr/>
            <p:nvPr/>
          </p:nvSpPr>
          <p:spPr>
            <a:xfrm>
              <a:off x="13783726" y="6158735"/>
              <a:ext cx="1415795" cy="1043321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비디오의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특성</a:t>
              </a:r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9F5805-E5C3-F88C-3968-EA368654F6B3}"/>
                </a:ext>
              </a:extLst>
            </p:cNvPr>
            <p:cNvSpPr/>
            <p:nvPr/>
          </p:nvSpPr>
          <p:spPr>
            <a:xfrm>
              <a:off x="10910996" y="6622756"/>
              <a:ext cx="2362200" cy="568637"/>
            </a:xfrm>
            <a:prstGeom prst="rect">
              <a:avLst/>
            </a:prstGeom>
            <a:solidFill>
              <a:srgbClr val="FFCD4A"/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추가 순위 결정 요소</a:t>
              </a:r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0B7DCE-3B98-1E4B-9B17-01008D18D740}"/>
                </a:ext>
              </a:extLst>
            </p:cNvPr>
            <p:cNvSpPr/>
            <p:nvPr/>
          </p:nvSpPr>
          <p:spPr>
            <a:xfrm>
              <a:off x="11900824" y="2881664"/>
              <a:ext cx="3217271" cy="568637"/>
            </a:xfrm>
            <a:prstGeom prst="rect">
              <a:avLst/>
            </a:prstGeom>
            <a:solidFill>
              <a:srgbClr val="FFCD4A"/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유저 히스토리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특성</a:t>
              </a:r>
              <a:endParaRPr lang="en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DB93EF-9695-6322-9D60-64088B1E061E}"/>
                </a:ext>
              </a:extLst>
            </p:cNvPr>
            <p:cNvSpPr/>
            <p:nvPr/>
          </p:nvSpPr>
          <p:spPr>
            <a:xfrm>
              <a:off x="15527929" y="4736913"/>
              <a:ext cx="1236071" cy="65065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123213" dist="508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추천 결과</a:t>
              </a:r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C3FAD4B-0E09-7900-D6F7-72ECA5A1ADA7}"/>
                </a:ext>
              </a:extLst>
            </p:cNvPr>
            <p:cNvCxnSpPr>
              <a:cxnSpLocks/>
              <a:stCxn id="19" idx="0"/>
              <a:endCxn id="25" idx="1"/>
            </p:cNvCxnSpPr>
            <p:nvPr/>
          </p:nvCxnSpPr>
          <p:spPr>
            <a:xfrm flipV="1">
              <a:off x="15118095" y="5062239"/>
              <a:ext cx="409835" cy="6216"/>
            </a:xfrm>
            <a:prstGeom prst="straightConnector1">
              <a:avLst/>
            </a:prstGeom>
            <a:ln w="57150">
              <a:solidFill>
                <a:srgbClr val="008B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0E50E21-A40B-B101-A8FA-32A961DCFE24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12586624" y="3450300"/>
              <a:ext cx="0" cy="449889"/>
            </a:xfrm>
            <a:prstGeom prst="straightConnector1">
              <a:avLst/>
            </a:prstGeom>
            <a:ln w="57150">
              <a:solidFill>
                <a:srgbClr val="FFCD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AA4A44B-94CD-F801-53D0-CA1CEA31147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14491624" y="3374101"/>
              <a:ext cx="8435" cy="997484"/>
            </a:xfrm>
            <a:prstGeom prst="straightConnector1">
              <a:avLst/>
            </a:prstGeom>
            <a:ln w="57150">
              <a:solidFill>
                <a:srgbClr val="FFCD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262F19A-B14B-7FEC-BB56-86A5F988AC15}"/>
                </a:ext>
              </a:extLst>
            </p:cNvPr>
            <p:cNvCxnSpPr>
              <a:stCxn id="22" idx="1"/>
              <a:endCxn id="19" idx="3"/>
            </p:cNvCxnSpPr>
            <p:nvPr/>
          </p:nvCxnSpPr>
          <p:spPr>
            <a:xfrm flipV="1">
              <a:off x="14491624" y="5765327"/>
              <a:ext cx="8435" cy="393407"/>
            </a:xfrm>
            <a:prstGeom prst="straightConnector1">
              <a:avLst/>
            </a:prstGeom>
            <a:ln w="571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8B39967D-AD1E-5DD0-7F84-729B41051312}"/>
                </a:ext>
              </a:extLst>
            </p:cNvPr>
            <p:cNvCxnSpPr>
              <a:stCxn id="23" idx="3"/>
              <a:endCxn id="19" idx="2"/>
            </p:cNvCxnSpPr>
            <p:nvPr/>
          </p:nvCxnSpPr>
          <p:spPr>
            <a:xfrm flipV="1">
              <a:off x="13273197" y="5068456"/>
              <a:ext cx="608828" cy="1838618"/>
            </a:xfrm>
            <a:prstGeom prst="bentConnector3">
              <a:avLst/>
            </a:prstGeom>
            <a:ln w="57150">
              <a:solidFill>
                <a:srgbClr val="FFCD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93B7068-3BED-D76B-A7EA-3342EBBEBB0E}"/>
              </a:ext>
            </a:extLst>
          </p:cNvPr>
          <p:cNvSpPr/>
          <p:nvPr/>
        </p:nvSpPr>
        <p:spPr>
          <a:xfrm>
            <a:off x="685800" y="2019820"/>
            <a:ext cx="2657403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모델의 구조</a:t>
            </a:r>
            <a:endParaRPr lang="en-KR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7E6BE-076B-1C2D-322A-DF91E5AC41B1}"/>
              </a:ext>
            </a:extLst>
          </p:cNvPr>
          <p:cNvSpPr txBox="1"/>
          <p:nvPr/>
        </p:nvSpPr>
        <p:spPr>
          <a:xfrm>
            <a:off x="523201" y="530810"/>
            <a:ext cx="412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상품 추천 모델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00F62137-7295-16D1-3C5C-3B7D4E1CAA1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48200" y="884753"/>
            <a:ext cx="12268200" cy="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F310F2-B6F8-53BA-87CF-E9266B817411}"/>
              </a:ext>
            </a:extLst>
          </p:cNvPr>
          <p:cNvSpPr txBox="1"/>
          <p:nvPr/>
        </p:nvSpPr>
        <p:spPr>
          <a:xfrm>
            <a:off x="9987321" y="4415395"/>
            <a:ext cx="76910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Softmax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계산량을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줄이기 위하여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전혀 관련 없는 제품들을 정답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label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활용하는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 sampling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기법을 통해  학습 대상 데이터의 범위를 줄이고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exploration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문제를 해결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3ADD2A-79E8-5052-D694-D9DEC16D92F2}"/>
              </a:ext>
            </a:extLst>
          </p:cNvPr>
          <p:cNvSpPr txBox="1"/>
          <p:nvPr/>
        </p:nvSpPr>
        <p:spPr>
          <a:xfrm>
            <a:off x="9381006" y="468630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FE9CAEBD-8F10-D6BF-1176-5A52C597A234}"/>
              </a:ext>
            </a:extLst>
          </p:cNvPr>
          <p:cNvSpPr/>
          <p:nvPr/>
        </p:nvSpPr>
        <p:spPr>
          <a:xfrm>
            <a:off x="936113" y="7666137"/>
            <a:ext cx="2156776" cy="59723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DB496-E3A3-C012-2958-20FB94D4D7CA}"/>
              </a:ext>
            </a:extLst>
          </p:cNvPr>
          <p:cNvSpPr txBox="1"/>
          <p:nvPr/>
        </p:nvSpPr>
        <p:spPr>
          <a:xfrm>
            <a:off x="3343203" y="7828174"/>
            <a:ext cx="856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차로 유저에게 적합한 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N(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주로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몇백개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영상들을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유튜브행동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기록을  기반으로 추출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사각형: 둥근 모서리 34">
            <a:extLst>
              <a:ext uri="{FF2B5EF4-FFF2-40B4-BE49-F238E27FC236}">
                <a16:creationId xmlns:a16="http://schemas.microsoft.com/office/drawing/2014/main" id="{64C9D8B9-C11F-4368-A41D-71A153B8ACDE}"/>
              </a:ext>
            </a:extLst>
          </p:cNvPr>
          <p:cNvSpPr/>
          <p:nvPr/>
        </p:nvSpPr>
        <p:spPr>
          <a:xfrm>
            <a:off x="936113" y="8450347"/>
            <a:ext cx="2156776" cy="59723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53A2BD-04EA-A22C-DB0E-A9CDF5B4DB0C}"/>
              </a:ext>
            </a:extLst>
          </p:cNvPr>
          <p:cNvSpPr txBox="1"/>
          <p:nvPr/>
        </p:nvSpPr>
        <p:spPr>
          <a:xfrm>
            <a:off x="3290297" y="8622333"/>
            <a:ext cx="1274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모델의 결과를 기준으로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모델에 입력한 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외에 추가적으로 영향을 줄 것 같은 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feature(ex.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주문 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회차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입력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793B25-0296-BFAE-D10F-6AB2B5A0E628}"/>
              </a:ext>
            </a:extLst>
          </p:cNvPr>
          <p:cNvSpPr txBox="1"/>
          <p:nvPr/>
        </p:nvSpPr>
        <p:spPr>
          <a:xfrm>
            <a:off x="3402032" y="9225213"/>
            <a:ext cx="9004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 시청 기록</a:t>
            </a:r>
            <a:r>
              <a:rPr lang="en-US" altLang="ko-KR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</a:t>
            </a:r>
            <a:r>
              <a:rPr 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 sampling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활용하여 영상 추천에서 생기는 문제를 해결</a:t>
            </a:r>
            <a:endParaRPr lang="en-KR" sz="2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사각형: 둥근 모서리 34">
            <a:extLst>
              <a:ext uri="{FF2B5EF4-FFF2-40B4-BE49-F238E27FC236}">
                <a16:creationId xmlns:a16="http://schemas.microsoft.com/office/drawing/2014/main" id="{B964E841-A01E-1EAD-0CF4-07C1B87E03F5}"/>
              </a:ext>
            </a:extLst>
          </p:cNvPr>
          <p:cNvSpPr/>
          <p:nvPr/>
        </p:nvSpPr>
        <p:spPr>
          <a:xfrm>
            <a:off x="9896944" y="3689820"/>
            <a:ext cx="2971644" cy="5972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 Sampling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5A9DE-220F-9AF3-91ED-681D55A029CA}"/>
              </a:ext>
            </a:extLst>
          </p:cNvPr>
          <p:cNvSpPr txBox="1"/>
          <p:nvPr/>
        </p:nvSpPr>
        <p:spPr>
          <a:xfrm>
            <a:off x="17068800" y="7001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28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807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91E277-4D63-CCB1-66D6-652B8C537DB5}"/>
              </a:ext>
            </a:extLst>
          </p:cNvPr>
          <p:cNvGrpSpPr/>
          <p:nvPr/>
        </p:nvGrpSpPr>
        <p:grpSpPr>
          <a:xfrm>
            <a:off x="-292396" y="4017311"/>
            <a:ext cx="10165590" cy="6032624"/>
            <a:chOff x="-286987" y="3543301"/>
            <a:chExt cx="12478987" cy="6774195"/>
          </a:xfrm>
        </p:grpSpPr>
        <p:pic>
          <p:nvPicPr>
            <p:cNvPr id="10242" name="Picture 2" descr="노트북 아이콘 로고 일러스트 ai 다운로드 - 로고요고">
              <a:extLst>
                <a:ext uri="{FF2B5EF4-FFF2-40B4-BE49-F238E27FC236}">
                  <a16:creationId xmlns:a16="http://schemas.microsoft.com/office/drawing/2014/main" id="{461A1597-9A6D-1701-04E8-CB9AC381CA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3" t="34444" r="18563" b="34889"/>
            <a:stretch/>
          </p:blipFill>
          <p:spPr bwMode="auto">
            <a:xfrm>
              <a:off x="-286987" y="3543301"/>
              <a:ext cx="12478987" cy="677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C3F27E6-D850-E842-B0CE-BF87F08F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1" y="4560300"/>
              <a:ext cx="8534400" cy="4698000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F7DE7-2B50-6C79-C101-8C5D09F70CDC}"/>
              </a:ext>
            </a:extLst>
          </p:cNvPr>
          <p:cNvSpPr/>
          <p:nvPr/>
        </p:nvSpPr>
        <p:spPr>
          <a:xfrm>
            <a:off x="9525000" y="1924383"/>
            <a:ext cx="7933559" cy="3134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사각형: 둥근 모서리 34">
            <a:extLst>
              <a:ext uri="{FF2B5EF4-FFF2-40B4-BE49-F238E27FC236}">
                <a16:creationId xmlns:a16="http://schemas.microsoft.com/office/drawing/2014/main" id="{631E7CC8-204A-4265-FF0C-5E36470E3DD2}"/>
              </a:ext>
            </a:extLst>
          </p:cNvPr>
          <p:cNvSpPr/>
          <p:nvPr/>
        </p:nvSpPr>
        <p:spPr>
          <a:xfrm>
            <a:off x="9849468" y="1480666"/>
            <a:ext cx="2647332" cy="680225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5AF6DD-D917-E413-43D1-CF8489BA5AF2}"/>
              </a:ext>
            </a:extLst>
          </p:cNvPr>
          <p:cNvSpPr/>
          <p:nvPr/>
        </p:nvSpPr>
        <p:spPr>
          <a:xfrm>
            <a:off x="9525000" y="6351549"/>
            <a:ext cx="7781159" cy="3070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사각형: 둥근 모서리 34">
            <a:extLst>
              <a:ext uri="{FF2B5EF4-FFF2-40B4-BE49-F238E27FC236}">
                <a16:creationId xmlns:a16="http://schemas.microsoft.com/office/drawing/2014/main" id="{EAB63580-8FEE-72A9-25DB-600EA11ABF86}"/>
              </a:ext>
            </a:extLst>
          </p:cNvPr>
          <p:cNvSpPr/>
          <p:nvPr/>
        </p:nvSpPr>
        <p:spPr>
          <a:xfrm>
            <a:off x="9906000" y="5981700"/>
            <a:ext cx="2582101" cy="680225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</a:t>
            </a:r>
          </a:p>
        </p:txBody>
      </p:sp>
      <p:pic>
        <p:nvPicPr>
          <p:cNvPr id="10244" name="Picture 4" descr="パソコンを使うスポーツウェアを着た人のイラスト（男性） | かわいい ...">
            <a:extLst>
              <a:ext uri="{FF2B5EF4-FFF2-40B4-BE49-F238E27FC236}">
                <a16:creationId xmlns:a16="http://schemas.microsoft.com/office/drawing/2014/main" id="{A2F7FF1D-E012-8B00-AA7F-F95550BF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4490"/>
            <a:ext cx="2054988" cy="207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007C7A-A4FE-C31B-A4D9-B8FADDE79B24}"/>
              </a:ext>
            </a:extLst>
          </p:cNvPr>
          <p:cNvCxnSpPr>
            <a:cxnSpLocks/>
          </p:cNvCxnSpPr>
          <p:nvPr/>
        </p:nvCxnSpPr>
        <p:spPr>
          <a:xfrm>
            <a:off x="13296602" y="5143500"/>
            <a:ext cx="0" cy="99060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BEE4C0-2AFA-A582-8DA7-BDC40CBF2057}"/>
              </a:ext>
            </a:extLst>
          </p:cNvPr>
          <p:cNvSpPr txBox="1"/>
          <p:nvPr/>
        </p:nvSpPr>
        <p:spPr>
          <a:xfrm>
            <a:off x="14410722" y="5349619"/>
            <a:ext cx="2980602" cy="468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추천할 상품 후보군 추출</a:t>
            </a:r>
            <a:endParaRPr lang="en-US" altLang="ko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5462FB-19D8-8B2B-0FAC-187A64D5978D}"/>
              </a:ext>
            </a:extLst>
          </p:cNvPr>
          <p:cNvCxnSpPr/>
          <p:nvPr/>
        </p:nvCxnSpPr>
        <p:spPr>
          <a:xfrm>
            <a:off x="13305678" y="5611222"/>
            <a:ext cx="1011903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AF190A-6E65-0E92-989D-303B66CF1DCA}"/>
              </a:ext>
            </a:extLst>
          </p:cNvPr>
          <p:cNvSpPr txBox="1"/>
          <p:nvPr/>
        </p:nvSpPr>
        <p:spPr>
          <a:xfrm>
            <a:off x="2819401" y="2667120"/>
            <a:ext cx="652923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상품 구매에 관해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관련 파생변수들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거래 정보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구매자 정보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입력변수로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추천할 상품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출력 변수로 하여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화면에 유저 개인별로 추천할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상품을 결정하는 </a:t>
            </a:r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DNN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모델을 생성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4655F070-3580-C95A-9CAE-2DC7EF08B6D8}"/>
              </a:ext>
            </a:extLst>
          </p:cNvPr>
          <p:cNvSpPr/>
          <p:nvPr/>
        </p:nvSpPr>
        <p:spPr>
          <a:xfrm>
            <a:off x="754076" y="1551858"/>
            <a:ext cx="2647332" cy="680225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목표</a:t>
            </a:r>
          </a:p>
        </p:txBody>
      </p:sp>
      <p:cxnSp>
        <p:nvCxnSpPr>
          <p:cNvPr id="8" name="Straight Connector 47">
            <a:extLst>
              <a:ext uri="{FF2B5EF4-FFF2-40B4-BE49-F238E27FC236}">
                <a16:creationId xmlns:a16="http://schemas.microsoft.com/office/drawing/2014/main" id="{8AF72B6A-5ACA-BBCA-8841-62DEEF12D487}"/>
              </a:ext>
            </a:extLst>
          </p:cNvPr>
          <p:cNvCxnSpPr>
            <a:cxnSpLocks/>
          </p:cNvCxnSpPr>
          <p:nvPr/>
        </p:nvCxnSpPr>
        <p:spPr>
          <a:xfrm>
            <a:off x="5029200" y="884753"/>
            <a:ext cx="11887200" cy="6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F4EBD6-5517-7276-D942-3E9BC37B909A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29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A674B-59AD-4D30-B879-1E20AAFDB527}"/>
              </a:ext>
            </a:extLst>
          </p:cNvPr>
          <p:cNvSpPr txBox="1"/>
          <p:nvPr/>
        </p:nvSpPr>
        <p:spPr>
          <a:xfrm>
            <a:off x="9653854" y="2324100"/>
            <a:ext cx="820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모델은 사용자의 거래정보를 기반으로 학습이 이루어지므로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 관련 변수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입력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4501F3FD-D614-A4D7-132C-F06D91C51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6733"/>
              </p:ext>
            </p:extLst>
          </p:nvPr>
        </p:nvGraphicFramePr>
        <p:xfrm>
          <a:off x="9877731" y="3086100"/>
          <a:ext cx="7367434" cy="1710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474">
                  <a:extLst>
                    <a:ext uri="{9D8B030D-6E8A-4147-A177-3AD203B41FA5}">
                      <a16:colId xmlns:a16="http://schemas.microsoft.com/office/drawing/2014/main" val="1679134321"/>
                    </a:ext>
                  </a:extLst>
                </a:gridCol>
                <a:gridCol w="5957960">
                  <a:extLst>
                    <a:ext uri="{9D8B030D-6E8A-4147-A177-3AD203B41FA5}">
                      <a16:colId xmlns:a16="http://schemas.microsoft.com/office/drawing/2014/main" val="3923904077"/>
                    </a:ext>
                  </a:extLst>
                </a:gridCol>
              </a:tblGrid>
              <a:tr h="1710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입력 변수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product 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제품 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ID)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order_dow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주문 요일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order_hour_of_day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주문 시간대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day_since_prior_order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재주문까지 걸린 기간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buy_am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구매 금액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7630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3631C8A-EE95-4CF7-967E-DC9D985C25A8}"/>
              </a:ext>
            </a:extLst>
          </p:cNvPr>
          <p:cNvSpPr txBox="1"/>
          <p:nvPr/>
        </p:nvSpPr>
        <p:spPr>
          <a:xfrm>
            <a:off x="9615355" y="6859369"/>
            <a:ext cx="745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모델은 추천상품 중 사용자의 취향에 따라 순위를 결정하므로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관련 변수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입력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20CBCC00-FE97-C7EE-F203-D8CE86F7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849308"/>
              </p:ext>
            </p:extLst>
          </p:nvPr>
        </p:nvGraphicFramePr>
        <p:xfrm>
          <a:off x="9734538" y="7505700"/>
          <a:ext cx="7367434" cy="1710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474">
                  <a:extLst>
                    <a:ext uri="{9D8B030D-6E8A-4147-A177-3AD203B41FA5}">
                      <a16:colId xmlns:a16="http://schemas.microsoft.com/office/drawing/2014/main" val="1679134321"/>
                    </a:ext>
                  </a:extLst>
                </a:gridCol>
                <a:gridCol w="5957960">
                  <a:extLst>
                    <a:ext uri="{9D8B030D-6E8A-4147-A177-3AD203B41FA5}">
                      <a16:colId xmlns:a16="http://schemas.microsoft.com/office/drawing/2014/main" val="3923904077"/>
                    </a:ext>
                  </a:extLst>
                </a:gridCol>
              </a:tblGrid>
              <a:tr h="1710835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입력 변수</a:t>
                      </a:r>
                      <a:endParaRPr lang="en-KR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pd_name_d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 (</a:t>
                      </a:r>
                      <a:r>
                        <a:rPr lang="ko-KR" altLang="en-US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제품 소분류명</a:t>
                      </a:r>
                      <a:r>
                        <a:rPr lang="en-US" altLang="ko-KR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like, dislike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재주문한 제품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재주문하지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않은 제품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gender(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주문 시간대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region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재주문까지 걸린 기간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buy_am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구매 금액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763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35CB206-4EAD-812D-F8B9-8CD4CC404FC1}"/>
              </a:ext>
            </a:extLst>
          </p:cNvPr>
          <p:cNvSpPr txBox="1"/>
          <p:nvPr/>
        </p:nvSpPr>
        <p:spPr>
          <a:xfrm>
            <a:off x="523201" y="530810"/>
            <a:ext cx="4124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상품 추천 모델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18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9328-F3FF-E28F-837C-BE8DCE7ECEFF}"/>
              </a:ext>
            </a:extLst>
          </p:cNvPr>
          <p:cNvCxnSpPr>
            <a:cxnSpLocks/>
          </p:cNvCxnSpPr>
          <p:nvPr/>
        </p:nvCxnSpPr>
        <p:spPr>
          <a:xfrm>
            <a:off x="-838200" y="4000500"/>
            <a:ext cx="19126200" cy="0"/>
          </a:xfrm>
          <a:prstGeom prst="line">
            <a:avLst/>
          </a:prstGeom>
          <a:ln w="6350">
            <a:solidFill>
              <a:srgbClr val="008B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EAA96-ECDE-F135-DAAA-A470CFACDA97}"/>
              </a:ext>
            </a:extLst>
          </p:cNvPr>
          <p:cNvSpPr/>
          <p:nvPr/>
        </p:nvSpPr>
        <p:spPr>
          <a:xfrm>
            <a:off x="-95516" y="3390900"/>
            <a:ext cx="18479031" cy="7162797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1937-FBC2-7CAC-2109-FCACCDA3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6297" y="483916"/>
            <a:ext cx="6858000" cy="9944095"/>
          </a:xfrm>
        </p:spPr>
        <p:txBody>
          <a:bodyPr>
            <a:noAutofit/>
          </a:bodyPr>
          <a:lstStyle/>
          <a:p>
            <a:r>
              <a:rPr lang="en-US" altLang="ko-KR" sz="642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1</a:t>
            </a:r>
            <a:endParaRPr lang="en-KR" sz="37200" b="1" dirty="0">
              <a:blipFill dpi="0" rotWithShape="1">
                <a:blip r:embed="rId2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FE144-4BC0-C4E8-E183-CD17D446EE59}"/>
              </a:ext>
            </a:extLst>
          </p:cNvPr>
          <p:cNvSpPr txBox="1"/>
          <p:nvPr/>
        </p:nvSpPr>
        <p:spPr>
          <a:xfrm>
            <a:off x="4558756" y="1567658"/>
            <a:ext cx="530465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spc="-1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8B8CD-DA91-7033-DEDD-A3B9D4382C51}"/>
              </a:ext>
            </a:extLst>
          </p:cNvPr>
          <p:cNvSpPr txBox="1"/>
          <p:nvPr/>
        </p:nvSpPr>
        <p:spPr>
          <a:xfrm>
            <a:off x="4524120" y="3769321"/>
            <a:ext cx="11145716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1.1 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데스크 리서치 및 문제 파악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본격적인 분석에 앞선 롯데 </a:t>
            </a:r>
            <a:r>
              <a:rPr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비즈니스 현황 파악 및 문제 분석 </a:t>
            </a:r>
            <a:endParaRPr lang="en-KR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1.2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마케팅 트렌드 파악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웹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앱 어플리케이션에서 활용되고 있는 개인화 마케팅 전략 소개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1.3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롯데 </a:t>
            </a:r>
            <a:r>
              <a:rPr lang="ko-KR" altLang="en-US" sz="24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마케팅 전략 현주소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롯데의 온라인 </a:t>
            </a:r>
            <a:r>
              <a:rPr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앱에서 활용하고 있는 개인화 마케팅 전략 분석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보완점 파악</a:t>
            </a:r>
            <a:endParaRPr lang="en-US" altLang="ko-KR" sz="28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1.4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제안 주제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앞에서 파악한 문제점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보완점을 기반으로 새로운 개인화 마케팅 전략 제시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54D31-043B-693F-264F-BFDE75E94A52}"/>
              </a:ext>
            </a:extLst>
          </p:cNvPr>
          <p:cNvSpPr txBox="1"/>
          <p:nvPr/>
        </p:nvSpPr>
        <p:spPr>
          <a:xfrm>
            <a:off x="12435840" y="356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1D32DD41-FE44-9E92-21BD-C4922645F48D}"/>
              </a:ext>
            </a:extLst>
          </p:cNvPr>
          <p:cNvGrpSpPr/>
          <p:nvPr/>
        </p:nvGrpSpPr>
        <p:grpSpPr>
          <a:xfrm>
            <a:off x="15923562" y="5295900"/>
            <a:ext cx="2713679" cy="2713679"/>
            <a:chOff x="17006438" y="1979000"/>
            <a:chExt cx="2713679" cy="271367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FBF6567E-75E5-9ED8-383C-DD8EE80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E5A9CD17-18B7-4F97-2C0B-396ED05AEE31}"/>
              </a:ext>
            </a:extLst>
          </p:cNvPr>
          <p:cNvGrpSpPr/>
          <p:nvPr/>
        </p:nvGrpSpPr>
        <p:grpSpPr>
          <a:xfrm>
            <a:off x="12954000" y="8302678"/>
            <a:ext cx="2785858" cy="2783073"/>
            <a:chOff x="13069804" y="-1602297"/>
            <a:chExt cx="2785858" cy="2783073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E11D9A2D-99B9-165A-76EF-86629DF4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F36972A1-FCA0-FE5C-3A4E-2BE101EEBC10}"/>
              </a:ext>
            </a:extLst>
          </p:cNvPr>
          <p:cNvGrpSpPr/>
          <p:nvPr/>
        </p:nvGrpSpPr>
        <p:grpSpPr>
          <a:xfrm>
            <a:off x="15944344" y="4329146"/>
            <a:ext cx="1957354" cy="1957354"/>
            <a:chOff x="16328360" y="1378485"/>
            <a:chExt cx="1957354" cy="1957354"/>
          </a:xfrm>
        </p:grpSpPr>
        <p:pic>
          <p:nvPicPr>
            <p:cNvPr id="28" name="Object 18">
              <a:extLst>
                <a:ext uri="{FF2B5EF4-FFF2-40B4-BE49-F238E27FC236}">
                  <a16:creationId xmlns:a16="http://schemas.microsoft.com/office/drawing/2014/main" id="{3A6A9AEF-3793-1440-ED3C-63E9DAD4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90A156-C9B7-9791-4F12-D83D83E4CFD0}"/>
              </a:ext>
            </a:extLst>
          </p:cNvPr>
          <p:cNvCxnSpPr>
            <a:cxnSpLocks/>
          </p:cNvCxnSpPr>
          <p:nvPr/>
        </p:nvCxnSpPr>
        <p:spPr>
          <a:xfrm>
            <a:off x="8458200" y="4152900"/>
            <a:ext cx="6019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EBF009-2361-3736-7A80-7C920D2900C3}"/>
              </a:ext>
            </a:extLst>
          </p:cNvPr>
          <p:cNvCxnSpPr>
            <a:cxnSpLocks/>
          </p:cNvCxnSpPr>
          <p:nvPr/>
        </p:nvCxnSpPr>
        <p:spPr>
          <a:xfrm>
            <a:off x="8458200" y="5233554"/>
            <a:ext cx="6019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A3722-9788-6182-9BB5-74637B6C1795}"/>
              </a:ext>
            </a:extLst>
          </p:cNvPr>
          <p:cNvCxnSpPr>
            <a:cxnSpLocks/>
          </p:cNvCxnSpPr>
          <p:nvPr/>
        </p:nvCxnSpPr>
        <p:spPr>
          <a:xfrm>
            <a:off x="9863413" y="6286500"/>
            <a:ext cx="46145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AF1F58-4D94-B7D2-6329-6BB272F0B211}"/>
              </a:ext>
            </a:extLst>
          </p:cNvPr>
          <p:cNvCxnSpPr>
            <a:cxnSpLocks/>
          </p:cNvCxnSpPr>
          <p:nvPr/>
        </p:nvCxnSpPr>
        <p:spPr>
          <a:xfrm>
            <a:off x="6429242" y="7394865"/>
            <a:ext cx="80487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A64ABF13-3538-A339-1E0C-D33F8C7F3F19}"/>
              </a:ext>
            </a:extLst>
          </p:cNvPr>
          <p:cNvGrpSpPr/>
          <p:nvPr/>
        </p:nvGrpSpPr>
        <p:grpSpPr>
          <a:xfrm>
            <a:off x="13106400" y="8455078"/>
            <a:ext cx="2785858" cy="2783073"/>
            <a:chOff x="13069804" y="-1602297"/>
            <a:chExt cx="2785858" cy="2783073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6EC38C18-BAC3-40B3-D3D5-2F849A04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DF7813A-5B11-1953-A20E-83364FB50F15}"/>
              </a:ext>
            </a:extLst>
          </p:cNvPr>
          <p:cNvSpPr txBox="1"/>
          <p:nvPr/>
        </p:nvSpPr>
        <p:spPr>
          <a:xfrm>
            <a:off x="14613536" y="3992834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5DFE3-41A0-0A13-2622-A5971AC99EE4}"/>
              </a:ext>
            </a:extLst>
          </p:cNvPr>
          <p:cNvSpPr txBox="1"/>
          <p:nvPr/>
        </p:nvSpPr>
        <p:spPr>
          <a:xfrm>
            <a:off x="14606378" y="5055854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3CA54-C136-16F2-5C45-C93ADE73FF5D}"/>
              </a:ext>
            </a:extLst>
          </p:cNvPr>
          <p:cNvSpPr txBox="1"/>
          <p:nvPr/>
        </p:nvSpPr>
        <p:spPr>
          <a:xfrm>
            <a:off x="14604844" y="616461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06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E4A2C-7EBB-96A0-7271-9087C3F36783}"/>
              </a:ext>
            </a:extLst>
          </p:cNvPr>
          <p:cNvSpPr txBox="1"/>
          <p:nvPr/>
        </p:nvSpPr>
        <p:spPr>
          <a:xfrm>
            <a:off x="14585539" y="7227633"/>
            <a:ext cx="494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08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071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92EC0258-3692-37EB-8747-F41BD6C1C658}"/>
              </a:ext>
            </a:extLst>
          </p:cNvPr>
          <p:cNvSpPr/>
          <p:nvPr/>
        </p:nvSpPr>
        <p:spPr>
          <a:xfrm>
            <a:off x="4142914" y="4468779"/>
            <a:ext cx="8963486" cy="535652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638A3D66-37C4-B6B2-F963-50A47EC6BA31}"/>
              </a:ext>
            </a:extLst>
          </p:cNvPr>
          <p:cNvSpPr/>
          <p:nvPr/>
        </p:nvSpPr>
        <p:spPr>
          <a:xfrm>
            <a:off x="4142913" y="4468779"/>
            <a:ext cx="2334088" cy="530926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BB7D9E-D5BF-AAD4-6EC2-0B26D1A3E4CA}"/>
              </a:ext>
            </a:extLst>
          </p:cNvPr>
          <p:cNvSpPr txBox="1"/>
          <p:nvPr/>
        </p:nvSpPr>
        <p:spPr>
          <a:xfrm>
            <a:off x="1455639" y="4419656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NDCG@20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EA16C31-A03C-A2E6-608D-05D2543DEE9B}"/>
              </a:ext>
            </a:extLst>
          </p:cNvPr>
          <p:cNvSpPr txBox="1"/>
          <p:nvPr/>
        </p:nvSpPr>
        <p:spPr>
          <a:xfrm>
            <a:off x="13432236" y="4444825"/>
            <a:ext cx="165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0.2030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9F70673-2623-B445-5995-8B042A5F9398}"/>
              </a:ext>
            </a:extLst>
          </p:cNvPr>
          <p:cNvSpPr/>
          <p:nvPr/>
        </p:nvSpPr>
        <p:spPr>
          <a:xfrm>
            <a:off x="4175852" y="5252879"/>
            <a:ext cx="8930548" cy="530926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8BDEE33B-418A-07CF-F11F-31F72B193A46}"/>
              </a:ext>
            </a:extLst>
          </p:cNvPr>
          <p:cNvSpPr/>
          <p:nvPr/>
        </p:nvSpPr>
        <p:spPr>
          <a:xfrm>
            <a:off x="4175850" y="5252879"/>
            <a:ext cx="2301150" cy="530926"/>
          </a:xfrm>
          <a:prstGeom prst="roundRect">
            <a:avLst>
              <a:gd name="adj" fmla="val 50000"/>
            </a:avLst>
          </a:prstGeom>
          <a:solidFill>
            <a:srgbClr val="FFCD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C67FDCB-04CD-36DE-7F13-D898D9C10059}"/>
              </a:ext>
            </a:extLst>
          </p:cNvPr>
          <p:cNvSpPr txBox="1"/>
          <p:nvPr/>
        </p:nvSpPr>
        <p:spPr>
          <a:xfrm>
            <a:off x="1455638" y="5225954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NDCG@40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264B0C-F235-9209-AB4A-F7C6E514285A}"/>
              </a:ext>
            </a:extLst>
          </p:cNvPr>
          <p:cNvSpPr/>
          <p:nvPr/>
        </p:nvSpPr>
        <p:spPr>
          <a:xfrm>
            <a:off x="642352" y="1729066"/>
            <a:ext cx="3935004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추천 시스템 성능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44FC7-4612-DCEB-122B-81EE6C4BD850}"/>
              </a:ext>
            </a:extLst>
          </p:cNvPr>
          <p:cNvSpPr txBox="1"/>
          <p:nvPr/>
        </p:nvSpPr>
        <p:spPr>
          <a:xfrm>
            <a:off x="1338000" y="3857823"/>
            <a:ext cx="13896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이상적인 추천 조합 대비 현재 모델의 추천 리스트가 얼마나 좋은지를 나타내는 지표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381AF6-421F-9C23-1487-E8486E18F67F}"/>
              </a:ext>
            </a:extLst>
          </p:cNvPr>
          <p:cNvSpPr/>
          <p:nvPr/>
        </p:nvSpPr>
        <p:spPr>
          <a:xfrm>
            <a:off x="1295400" y="2857499"/>
            <a:ext cx="1985884" cy="7557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NDCG@k</a:t>
            </a:r>
            <a:endParaRPr lang="en-US" altLang="ko-KR" sz="26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F085-B649-8B6B-8568-B4FC8F32E7FB}"/>
              </a:ext>
            </a:extLst>
          </p:cNvPr>
          <p:cNvSpPr txBox="1"/>
          <p:nvPr/>
        </p:nvSpPr>
        <p:spPr>
          <a:xfrm>
            <a:off x="523200" y="530810"/>
            <a:ext cx="45821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상품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211EF9AA-7065-5668-20A8-BD9C108F8EB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5399" y="884817"/>
            <a:ext cx="11811001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3B534A-98BA-D2B3-704E-50A43E620755}"/>
              </a:ext>
            </a:extLst>
          </p:cNvPr>
          <p:cNvSpPr txBox="1"/>
          <p:nvPr/>
        </p:nvSpPr>
        <p:spPr>
          <a:xfrm>
            <a:off x="17068800" y="70015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2B781F-6BCB-06D1-3689-78888E02ADBC}"/>
              </a:ext>
            </a:extLst>
          </p:cNvPr>
          <p:cNvSpPr txBox="1"/>
          <p:nvPr/>
        </p:nvSpPr>
        <p:spPr>
          <a:xfrm>
            <a:off x="13432236" y="5164398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0.1969</a:t>
            </a:r>
          </a:p>
        </p:txBody>
      </p:sp>
      <p:sp>
        <p:nvSpPr>
          <p:cNvPr id="3" name="사각형: 둥근 모서리 12">
            <a:extLst>
              <a:ext uri="{FF2B5EF4-FFF2-40B4-BE49-F238E27FC236}">
                <a16:creationId xmlns:a16="http://schemas.microsoft.com/office/drawing/2014/main" id="{F680DBED-4C71-EBA0-102A-75BCAADEFE27}"/>
              </a:ext>
            </a:extLst>
          </p:cNvPr>
          <p:cNvSpPr/>
          <p:nvPr/>
        </p:nvSpPr>
        <p:spPr>
          <a:xfrm>
            <a:off x="1295400" y="6208359"/>
            <a:ext cx="3281956" cy="7557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개별 추천 성능</a:t>
            </a:r>
            <a:endParaRPr lang="en-US" altLang="ko-KR" sz="26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3C940E7-E643-996A-E19A-BC7C2C6C9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1615"/>
              </p:ext>
            </p:extLst>
          </p:nvPr>
        </p:nvGraphicFramePr>
        <p:xfrm>
          <a:off x="1455638" y="7388624"/>
          <a:ext cx="9898164" cy="2013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541">
                  <a:extLst>
                    <a:ext uri="{9D8B030D-6E8A-4147-A177-3AD203B41FA5}">
                      <a16:colId xmlns:a16="http://schemas.microsoft.com/office/drawing/2014/main" val="112317342"/>
                    </a:ext>
                  </a:extLst>
                </a:gridCol>
                <a:gridCol w="2474541">
                  <a:extLst>
                    <a:ext uri="{9D8B030D-6E8A-4147-A177-3AD203B41FA5}">
                      <a16:colId xmlns:a16="http://schemas.microsoft.com/office/drawing/2014/main" val="84666006"/>
                    </a:ext>
                  </a:extLst>
                </a:gridCol>
                <a:gridCol w="2474541">
                  <a:extLst>
                    <a:ext uri="{9D8B030D-6E8A-4147-A177-3AD203B41FA5}">
                      <a16:colId xmlns:a16="http://schemas.microsoft.com/office/drawing/2014/main" val="2304568993"/>
                    </a:ext>
                  </a:extLst>
                </a:gridCol>
                <a:gridCol w="2474541">
                  <a:extLst>
                    <a:ext uri="{9D8B030D-6E8A-4147-A177-3AD203B41FA5}">
                      <a16:colId xmlns:a16="http://schemas.microsoft.com/office/drawing/2014/main" val="3964233100"/>
                    </a:ext>
                  </a:extLst>
                </a:gridCol>
              </a:tblGrid>
              <a:tr h="671186">
                <a:tc>
                  <a:txBody>
                    <a:bodyPr/>
                    <a:lstStyle/>
                    <a:p>
                      <a:pPr algn="ctr"/>
                      <a:endParaRPr lang="en-KR" sz="2000" b="0" i="0" dirty="0">
                        <a:solidFill>
                          <a:schemeClr val="tx1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</a:t>
                      </a:r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cg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idcg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ndcg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3644"/>
                  </a:ext>
                </a:extLst>
              </a:tr>
              <a:tr h="67118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test-</a:t>
                      </a:r>
                      <a:r>
                        <a:rPr lang="en-US" sz="2000" b="0" i="0" dirty="0" err="1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userA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7.270044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11.276482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0.644709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355926"/>
                  </a:ext>
                </a:extLst>
              </a:tr>
              <a:tr h="671186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tx1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T</a:t>
                      </a:r>
                      <a:r>
                        <a:rPr lang="en-KR" sz="2000" b="0" i="0" dirty="0">
                          <a:solidFill>
                            <a:schemeClr val="tx1"/>
                          </a:solidFill>
                          <a:latin typeface="Apple SD Gothic Neo Medium" panose="02000300000000000000" pitchFamily="2" charset="-127"/>
                          <a:ea typeface="Apple SD Gothic Neo Medium" panose="02000300000000000000" pitchFamily="2" charset="-127"/>
                        </a:rPr>
                        <a:t>est-userB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2.769587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11.276482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2000" b="0" i="0" kern="1200" dirty="0">
                          <a:solidFill>
                            <a:schemeClr val="dk1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  <a:cs typeface="+mn-cs"/>
                        </a:rPr>
                        <a:t>0.245607</a:t>
                      </a:r>
                      <a:endParaRPr lang="en-KR" sz="2000" b="0" i="0" dirty="0">
                        <a:solidFill>
                          <a:schemeClr val="tx1"/>
                        </a:solidFill>
                        <a:latin typeface="Apple SD Gothic Neo Medium" panose="02000300000000000000" pitchFamily="2" charset="-127"/>
                        <a:ea typeface="Apple SD Gothic Neo Medium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907842"/>
                  </a:ext>
                </a:extLst>
              </a:tr>
            </a:tbl>
          </a:graphicData>
        </a:graphic>
      </p:graphicFrame>
      <p:sp>
        <p:nvSpPr>
          <p:cNvPr id="15" name="사각형: 둥근 모서리 18">
            <a:extLst>
              <a:ext uri="{FF2B5EF4-FFF2-40B4-BE49-F238E27FC236}">
                <a16:creationId xmlns:a16="http://schemas.microsoft.com/office/drawing/2014/main" id="{4F2557F4-B948-89DE-6FE2-5A5AB5161604}"/>
              </a:ext>
            </a:extLst>
          </p:cNvPr>
          <p:cNvSpPr/>
          <p:nvPr/>
        </p:nvSpPr>
        <p:spPr>
          <a:xfrm>
            <a:off x="11636920" y="7375923"/>
            <a:ext cx="5754404" cy="2026259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모델의 전체적인 성능은 낮게 나왔지만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개별 사용자별로 측정한 성능은 차이가 큰 경우가 있음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Explicit data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다른 연도의 데이터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활용하여 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구조를 보완하는 과정이 필요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489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FA92732-1738-8F57-27AD-68F601470936}"/>
              </a:ext>
            </a:extLst>
          </p:cNvPr>
          <p:cNvSpPr/>
          <p:nvPr/>
        </p:nvSpPr>
        <p:spPr>
          <a:xfrm>
            <a:off x="15475785" y="5524500"/>
            <a:ext cx="1741821" cy="1796760"/>
          </a:xfrm>
          <a:prstGeom prst="roundRect">
            <a:avLst>
              <a:gd name="adj" fmla="val 35032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EC07B0C-2A83-7DCF-CE6E-83C638A6218C}"/>
              </a:ext>
            </a:extLst>
          </p:cNvPr>
          <p:cNvSpPr/>
          <p:nvPr/>
        </p:nvSpPr>
        <p:spPr>
          <a:xfrm>
            <a:off x="10214787" y="5554190"/>
            <a:ext cx="4869614" cy="1796760"/>
          </a:xfrm>
          <a:prstGeom prst="roundRect">
            <a:avLst>
              <a:gd name="adj" fmla="val 35032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B6B2E7D-1F23-6EFC-4E7F-524440DC891B}"/>
              </a:ext>
            </a:extLst>
          </p:cNvPr>
          <p:cNvSpPr/>
          <p:nvPr/>
        </p:nvSpPr>
        <p:spPr>
          <a:xfrm>
            <a:off x="15475785" y="2987820"/>
            <a:ext cx="1741821" cy="1796760"/>
          </a:xfrm>
          <a:prstGeom prst="roundRect">
            <a:avLst>
              <a:gd name="adj" fmla="val 35032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6F08A51-4CB2-3506-B315-5CE852F36631}"/>
              </a:ext>
            </a:extLst>
          </p:cNvPr>
          <p:cNvSpPr/>
          <p:nvPr/>
        </p:nvSpPr>
        <p:spPr>
          <a:xfrm>
            <a:off x="10217986" y="3009900"/>
            <a:ext cx="4869614" cy="1796760"/>
          </a:xfrm>
          <a:prstGeom prst="roundRect">
            <a:avLst>
              <a:gd name="adj" fmla="val 35032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6687B-1836-6B37-F58A-C3B88B162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/>
          <a:stretch/>
        </p:blipFill>
        <p:spPr>
          <a:xfrm>
            <a:off x="1513792" y="4835481"/>
            <a:ext cx="4652448" cy="9544678"/>
          </a:xfrm>
          <a:prstGeom prst="rect">
            <a:avLst/>
          </a:prstGeom>
        </p:spPr>
      </p:pic>
      <p:pic>
        <p:nvPicPr>
          <p:cNvPr id="8196" name="Picture 4" descr="iphone, 아이폰, 스마트폰, mockup, 목업, 사진,이미지,일러스트,캘리그라피 - hummings작가">
            <a:extLst>
              <a:ext uri="{FF2B5EF4-FFF2-40B4-BE49-F238E27FC236}">
                <a16:creationId xmlns:a16="http://schemas.microsoft.com/office/drawing/2014/main" id="{E03EB115-D13B-9E04-4249-D58AE6655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4" t="13019" r="2866" b="13654"/>
          <a:stretch/>
        </p:blipFill>
        <p:spPr bwMode="auto">
          <a:xfrm>
            <a:off x="990599" y="3695700"/>
            <a:ext cx="5767909" cy="110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664265F-B4F8-9AFD-9BBB-8EA5D1706A11}"/>
              </a:ext>
            </a:extLst>
          </p:cNvPr>
          <p:cNvSpPr/>
          <p:nvPr/>
        </p:nvSpPr>
        <p:spPr>
          <a:xfrm>
            <a:off x="11445977" y="1914509"/>
            <a:ext cx="2227886" cy="6381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추천</a:t>
            </a:r>
          </a:p>
        </p:txBody>
      </p:sp>
      <p:pic>
        <p:nvPicPr>
          <p:cNvPr id="8200" name="Picture 8" descr="スイカを食べる人のイラスト（女の子）">
            <a:extLst>
              <a:ext uri="{FF2B5EF4-FFF2-40B4-BE49-F238E27FC236}">
                <a16:creationId xmlns:a16="http://schemas.microsoft.com/office/drawing/2014/main" id="{44177F89-30C6-7D69-1BFC-DF732DE3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648" y="2895600"/>
            <a:ext cx="1857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B4114E-CCB7-A4BB-B3D2-AB1168EE93C7}"/>
              </a:ext>
            </a:extLst>
          </p:cNvPr>
          <p:cNvSpPr txBox="1"/>
          <p:nvPr/>
        </p:nvSpPr>
        <p:spPr>
          <a:xfrm>
            <a:off x="7664567" y="4800600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과일을 좋아하는 영희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0EFBA-326F-B709-37E9-6BF1B93C3D03}"/>
              </a:ext>
            </a:extLst>
          </p:cNvPr>
          <p:cNvSpPr txBox="1"/>
          <p:nvPr/>
        </p:nvSpPr>
        <p:spPr>
          <a:xfrm>
            <a:off x="7632651" y="735095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패션에 관심이 많은 철수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01C17-0CE8-093C-E901-327E67B2E39C}"/>
              </a:ext>
            </a:extLst>
          </p:cNvPr>
          <p:cNvSpPr txBox="1"/>
          <p:nvPr/>
        </p:nvSpPr>
        <p:spPr>
          <a:xfrm>
            <a:off x="11963400" y="7642558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 기록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273B6-DB1C-CC57-8A5D-3A346F36BED7}"/>
              </a:ext>
            </a:extLst>
          </p:cNvPr>
          <p:cNvSpPr txBox="1"/>
          <p:nvPr/>
        </p:nvSpPr>
        <p:spPr>
          <a:xfrm>
            <a:off x="16053965" y="760734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</a:t>
            </a:r>
          </a:p>
        </p:txBody>
      </p:sp>
      <p:pic>
        <p:nvPicPr>
          <p:cNvPr id="8204" name="Picture 12" descr="フルーツのマーク（スイカ）">
            <a:extLst>
              <a:ext uri="{FF2B5EF4-FFF2-40B4-BE49-F238E27FC236}">
                <a16:creationId xmlns:a16="http://schemas.microsoft.com/office/drawing/2014/main" id="{281860EB-D305-4BD8-2BB8-F50291607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920" y="3230660"/>
            <a:ext cx="1234880" cy="12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カットメロンのイラスト">
            <a:extLst>
              <a:ext uri="{FF2B5EF4-FFF2-40B4-BE49-F238E27FC236}">
                <a16:creationId xmlns:a16="http://schemas.microsoft.com/office/drawing/2014/main" id="{EE7478E3-D579-08D8-1C8E-5ED6FD3F8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189" y="3301663"/>
            <a:ext cx="1370811" cy="117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赤いぶどうのイラスト（大粒）">
            <a:extLst>
              <a:ext uri="{FF2B5EF4-FFF2-40B4-BE49-F238E27FC236}">
                <a16:creationId xmlns:a16="http://schemas.microsoft.com/office/drawing/2014/main" id="{03989143-15B5-94F7-024A-800D18E40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800" y="33147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マクワウリのイラスト">
            <a:extLst>
              <a:ext uri="{FF2B5EF4-FFF2-40B4-BE49-F238E27FC236}">
                <a16:creationId xmlns:a16="http://schemas.microsoft.com/office/drawing/2014/main" id="{E6F7C896-A9F5-B328-3B0F-E514FDB4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073" y="3381912"/>
            <a:ext cx="1234880" cy="10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Tシャツのイラスト | かわいいフリー素材集 いらすとや">
            <a:extLst>
              <a:ext uri="{FF2B5EF4-FFF2-40B4-BE49-F238E27FC236}">
                <a16:creationId xmlns:a16="http://schemas.microsoft.com/office/drawing/2014/main" id="{B9D26352-5F36-AC15-3B45-4ACB5D7D6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21" y="5935692"/>
            <a:ext cx="1355567" cy="120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ロングTシャツ・ロンTのイラスト | かわいいフリー素材集 いらすとや">
            <a:extLst>
              <a:ext uri="{FF2B5EF4-FFF2-40B4-BE49-F238E27FC236}">
                <a16:creationId xmlns:a16="http://schemas.microsoft.com/office/drawing/2014/main" id="{73FDB1DF-78BD-ED21-7138-6EBC92871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88" y="5805367"/>
            <a:ext cx="1662112" cy="136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いろいろなパンツのイラスト | かわいいフリー素材集 いらすとや">
            <a:extLst>
              <a:ext uri="{FF2B5EF4-FFF2-40B4-BE49-F238E27FC236}">
                <a16:creationId xmlns:a16="http://schemas.microsoft.com/office/drawing/2014/main" id="{351BFEFE-5088-1993-13F5-3401AD85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343" y="5750750"/>
            <a:ext cx="1143000" cy="14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パンツのイラスト（茶色）">
            <a:extLst>
              <a:ext uri="{FF2B5EF4-FFF2-40B4-BE49-F238E27FC236}">
                <a16:creationId xmlns:a16="http://schemas.microsoft.com/office/drawing/2014/main" id="{A2461E9F-D155-2A41-EDDF-DFCF5C23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073" y="5745381"/>
            <a:ext cx="1165419" cy="13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元気な男性のイラスト">
            <a:extLst>
              <a:ext uri="{FF2B5EF4-FFF2-40B4-BE49-F238E27FC236}">
                <a16:creationId xmlns:a16="http://schemas.microsoft.com/office/drawing/2014/main" id="{04767B6D-A77C-B9D5-501C-64772D901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07"/>
          <a:stretch/>
        </p:blipFill>
        <p:spPr bwMode="auto">
          <a:xfrm>
            <a:off x="7543800" y="5543795"/>
            <a:ext cx="2356735" cy="175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7FAFFE6-6E36-AB14-FA06-2E6775673A2D}"/>
              </a:ext>
            </a:extLst>
          </p:cNvPr>
          <p:cNvSpPr/>
          <p:nvPr/>
        </p:nvSpPr>
        <p:spPr>
          <a:xfrm>
            <a:off x="3003113" y="2981309"/>
            <a:ext cx="1742879" cy="6381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1AF7A7-A75D-7BEE-0453-C1E79237860C}"/>
              </a:ext>
            </a:extLst>
          </p:cNvPr>
          <p:cNvSpPr/>
          <p:nvPr/>
        </p:nvSpPr>
        <p:spPr>
          <a:xfrm>
            <a:off x="642352" y="1729066"/>
            <a:ext cx="3320048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 추천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BB37F-24A3-FFE4-B2B0-2BABB0E0052B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0" name="Straight Connector 47">
            <a:extLst>
              <a:ext uri="{FF2B5EF4-FFF2-40B4-BE49-F238E27FC236}">
                <a16:creationId xmlns:a16="http://schemas.microsoft.com/office/drawing/2014/main" id="{738D516C-80CA-BAC9-3DB0-728D526559F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562160-8083-AEB6-59B9-E3D4481267D8}"/>
              </a:ext>
            </a:extLst>
          </p:cNvPr>
          <p:cNvSpPr txBox="1"/>
          <p:nvPr/>
        </p:nvSpPr>
        <p:spPr>
          <a:xfrm>
            <a:off x="17068800" y="7001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31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D5F05-B74A-6FF9-C92C-ADDE40100BEF}"/>
              </a:ext>
            </a:extLst>
          </p:cNvPr>
          <p:cNvSpPr/>
          <p:nvPr/>
        </p:nvSpPr>
        <p:spPr>
          <a:xfrm>
            <a:off x="7543800" y="8378349"/>
            <a:ext cx="9847524" cy="1280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현재 쿠폰 시스템은 모든 고객에게 공통적으로 적용되는 구조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그러나 개인화 추천은 고객들의 </a:t>
            </a:r>
            <a:r>
              <a:rPr lang="ko-KR" altLang="en-US" sz="20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로그를 기반으로 다음에 좋아할 것으로 예상되는 쿠폰을 추천</a:t>
            </a:r>
          </a:p>
        </p:txBody>
      </p:sp>
    </p:spTree>
    <p:extLst>
      <p:ext uri="{BB962C8B-B14F-4D97-AF65-F5344CB8AC3E}">
        <p14:creationId xmlns:p14="http://schemas.microsoft.com/office/powerpoint/2010/main" val="200778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614B75AB-623E-186E-1FC2-293B208333AE}"/>
              </a:ext>
            </a:extLst>
          </p:cNvPr>
          <p:cNvSpPr/>
          <p:nvPr/>
        </p:nvSpPr>
        <p:spPr>
          <a:xfrm>
            <a:off x="1242398" y="2915825"/>
            <a:ext cx="6922883" cy="41677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52F885-14F1-1A50-6587-3CD9952A98F3}"/>
              </a:ext>
            </a:extLst>
          </p:cNvPr>
          <p:cNvSpPr/>
          <p:nvPr/>
        </p:nvSpPr>
        <p:spPr>
          <a:xfrm>
            <a:off x="9825318" y="1866900"/>
            <a:ext cx="7312255" cy="3510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218" name="Picture 2" descr="中性的な人のイラスト">
            <a:extLst>
              <a:ext uri="{FF2B5EF4-FFF2-40B4-BE49-F238E27FC236}">
                <a16:creationId xmlns:a16="http://schemas.microsoft.com/office/drawing/2014/main" id="{F30C5038-8A55-9234-FEE5-ECE602A4D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2187643" y="3578414"/>
            <a:ext cx="1527857" cy="167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いろいろな金券のイラスト | かわいいフリー素材集 いらすとや">
            <a:extLst>
              <a:ext uri="{FF2B5EF4-FFF2-40B4-BE49-F238E27FC236}">
                <a16:creationId xmlns:a16="http://schemas.microsoft.com/office/drawing/2014/main" id="{339863A2-5B0D-FC29-A223-26A7CACA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45" y="3733151"/>
            <a:ext cx="2654447" cy="140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B96B4-D03D-8F34-5A4E-0D68A5E4A274}"/>
              </a:ext>
            </a:extLst>
          </p:cNvPr>
          <p:cNvSpPr txBox="1"/>
          <p:nvPr/>
        </p:nvSpPr>
        <p:spPr>
          <a:xfrm>
            <a:off x="2330246" y="5566228"/>
            <a:ext cx="1242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5261C0-7841-D89D-60DE-AD35A09F20B5}"/>
              </a:ext>
            </a:extLst>
          </p:cNvPr>
          <p:cNvSpPr txBox="1"/>
          <p:nvPr/>
        </p:nvSpPr>
        <p:spPr>
          <a:xfrm>
            <a:off x="5247763" y="5617419"/>
            <a:ext cx="12426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</a:t>
            </a:r>
            <a:endParaRPr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4C15F17-41B1-094E-C75C-6B16F0B3CB77}"/>
              </a:ext>
            </a:extLst>
          </p:cNvPr>
          <p:cNvSpPr/>
          <p:nvPr/>
        </p:nvSpPr>
        <p:spPr>
          <a:xfrm>
            <a:off x="11309281" y="2338470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휠라키즈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</a:t>
            </a:r>
            <a:endParaRPr lang="en-US" altLang="ko-KR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222" name="Picture 6" descr="黒い髪の男の子のイラスト">
            <a:extLst>
              <a:ext uri="{FF2B5EF4-FFF2-40B4-BE49-F238E27FC236}">
                <a16:creationId xmlns:a16="http://schemas.microsoft.com/office/drawing/2014/main" id="{CF73C022-CCA1-A228-C018-E95A8A59C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43" y="2276892"/>
            <a:ext cx="602178" cy="8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中性的な人のイラスト">
            <a:extLst>
              <a:ext uri="{FF2B5EF4-FFF2-40B4-BE49-F238E27FC236}">
                <a16:creationId xmlns:a16="http://schemas.microsoft.com/office/drawing/2014/main" id="{B6D85ACC-C365-1D39-0397-92702CBFE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10244402" y="4149839"/>
            <a:ext cx="745457" cy="8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黒い髪の女の子のイラスト">
            <a:extLst>
              <a:ext uri="{FF2B5EF4-FFF2-40B4-BE49-F238E27FC236}">
                <a16:creationId xmlns:a16="http://schemas.microsoft.com/office/drawing/2014/main" id="{60901903-DBBD-C6EB-A268-D4F4D1349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43" y="3151649"/>
            <a:ext cx="602178" cy="81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8519F1-4400-7D23-156D-297C7F8C22BE}"/>
              </a:ext>
            </a:extLst>
          </p:cNvPr>
          <p:cNvSpPr/>
          <p:nvPr/>
        </p:nvSpPr>
        <p:spPr>
          <a:xfrm>
            <a:off x="12883723" y="2350947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유아동패션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4A21FFC-D59C-529F-545E-A7F6F3C972CF}"/>
              </a:ext>
            </a:extLst>
          </p:cNvPr>
          <p:cNvSpPr/>
          <p:nvPr/>
        </p:nvSpPr>
        <p:spPr>
          <a:xfrm>
            <a:off x="15292821" y="2338470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C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JAJU(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자주</a:t>
            </a:r>
            <a:r>
              <a:rPr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A3C03D5-B153-041A-D1DF-130D8E3479CF}"/>
              </a:ext>
            </a:extLst>
          </p:cNvPr>
          <p:cNvSpPr/>
          <p:nvPr/>
        </p:nvSpPr>
        <p:spPr>
          <a:xfrm>
            <a:off x="12655626" y="2597859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7166D30-1103-5F21-C030-B4BFFF7D9EB0}"/>
              </a:ext>
            </a:extLst>
          </p:cNvPr>
          <p:cNvSpPr/>
          <p:nvPr/>
        </p:nvSpPr>
        <p:spPr>
          <a:xfrm>
            <a:off x="14250701" y="2597859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C8BA981C-83D9-FC9D-9F07-6835DB2203DB}"/>
              </a:ext>
            </a:extLst>
          </p:cNvPr>
          <p:cNvSpPr/>
          <p:nvPr/>
        </p:nvSpPr>
        <p:spPr>
          <a:xfrm>
            <a:off x="15027421" y="2597859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625E659-0E0D-B218-BE9E-44234934A8D3}"/>
              </a:ext>
            </a:extLst>
          </p:cNvPr>
          <p:cNvSpPr/>
          <p:nvPr/>
        </p:nvSpPr>
        <p:spPr>
          <a:xfrm>
            <a:off x="15292821" y="3262688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AEA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롯데쉐푸드</a:t>
            </a:r>
            <a:r>
              <a:rPr lang="ko-KR" altLang="en-US" sz="1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행사상품</a:t>
            </a:r>
            <a:endParaRPr lang="en-US" altLang="ko-KR" sz="1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5,000</a:t>
            </a:r>
            <a:r>
              <a:rPr lang="ko-KR" altLang="en-US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</a:t>
            </a: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D94D8F4E-2D55-245E-45A8-8867D9E21242}"/>
              </a:ext>
            </a:extLst>
          </p:cNvPr>
          <p:cNvSpPr/>
          <p:nvPr/>
        </p:nvSpPr>
        <p:spPr>
          <a:xfrm>
            <a:off x="12655626" y="3522077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EB09BFEE-EBDF-E0A6-BBEC-4219AF5AAE0F}"/>
              </a:ext>
            </a:extLst>
          </p:cNvPr>
          <p:cNvSpPr/>
          <p:nvPr/>
        </p:nvSpPr>
        <p:spPr>
          <a:xfrm>
            <a:off x="14250701" y="3522077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D49D76F6-CA6F-5230-3191-59B2183BCA6C}"/>
              </a:ext>
            </a:extLst>
          </p:cNvPr>
          <p:cNvSpPr/>
          <p:nvPr/>
        </p:nvSpPr>
        <p:spPr>
          <a:xfrm>
            <a:off x="15027421" y="3522077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292EF5C0-796C-97B6-0592-411B7CD093C2}"/>
              </a:ext>
            </a:extLst>
          </p:cNvPr>
          <p:cNvSpPr/>
          <p:nvPr/>
        </p:nvSpPr>
        <p:spPr>
          <a:xfrm>
            <a:off x="12877936" y="4216748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장보기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F6A33E9-A214-770D-7237-DB0505744314}"/>
              </a:ext>
            </a:extLst>
          </p:cNvPr>
          <p:cNvSpPr/>
          <p:nvPr/>
        </p:nvSpPr>
        <p:spPr>
          <a:xfrm>
            <a:off x="15287034" y="4204271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하드쿨러</a:t>
            </a:r>
            <a:r>
              <a:rPr lang="ko-KR" altLang="en-US" sz="105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행사상품</a:t>
            </a:r>
            <a:endParaRPr lang="en-US" altLang="ko-KR" sz="105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10,000</a:t>
            </a:r>
            <a:r>
              <a:rPr lang="ko-KR" altLang="en-US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</a:t>
            </a:r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373D1FD8-F928-49B6-0B2D-8DF0B54DE4A1}"/>
              </a:ext>
            </a:extLst>
          </p:cNvPr>
          <p:cNvSpPr/>
          <p:nvPr/>
        </p:nvSpPr>
        <p:spPr>
          <a:xfrm>
            <a:off x="12649839" y="4463660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FEEC76CE-ED64-FD65-7AA9-0E061BB755F4}"/>
              </a:ext>
            </a:extLst>
          </p:cNvPr>
          <p:cNvSpPr/>
          <p:nvPr/>
        </p:nvSpPr>
        <p:spPr>
          <a:xfrm>
            <a:off x="14244914" y="4463660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B53AFEB9-CEB2-E039-F8C2-C81403A91BD9}"/>
              </a:ext>
            </a:extLst>
          </p:cNvPr>
          <p:cNvSpPr/>
          <p:nvPr/>
        </p:nvSpPr>
        <p:spPr>
          <a:xfrm>
            <a:off x="15021634" y="4463660"/>
            <a:ext cx="152400" cy="152400"/>
          </a:xfrm>
          <a:prstGeom prst="rightArrow">
            <a:avLst/>
          </a:prstGeom>
          <a:solidFill>
            <a:srgbClr val="AEA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34C8EA-98CA-B880-187B-51ABDF8C46EF}"/>
              </a:ext>
            </a:extLst>
          </p:cNvPr>
          <p:cNvSpPr txBox="1"/>
          <p:nvPr/>
        </p:nvSpPr>
        <p:spPr>
          <a:xfrm>
            <a:off x="14547030" y="243402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9A756F-CBE2-3CD5-BC9D-C0E82C23D3F4}"/>
              </a:ext>
            </a:extLst>
          </p:cNvPr>
          <p:cNvSpPr txBox="1"/>
          <p:nvPr/>
        </p:nvSpPr>
        <p:spPr>
          <a:xfrm>
            <a:off x="14547030" y="33374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73F28E-6477-8F74-E5F2-3EF6A04226AE}"/>
              </a:ext>
            </a:extLst>
          </p:cNvPr>
          <p:cNvSpPr txBox="1"/>
          <p:nvPr/>
        </p:nvSpPr>
        <p:spPr>
          <a:xfrm>
            <a:off x="14534776" y="42742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8C6763BB-07FA-1312-015A-A1E8A2DC8E84}"/>
              </a:ext>
            </a:extLst>
          </p:cNvPr>
          <p:cNvSpPr/>
          <p:nvPr/>
        </p:nvSpPr>
        <p:spPr>
          <a:xfrm>
            <a:off x="9789459" y="1564592"/>
            <a:ext cx="2080889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기존의 로그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E223F11-70BA-9E06-E4F7-CD8EF3E15E19}"/>
              </a:ext>
            </a:extLst>
          </p:cNvPr>
          <p:cNvSpPr/>
          <p:nvPr/>
        </p:nvSpPr>
        <p:spPr>
          <a:xfrm>
            <a:off x="1223737" y="2624497"/>
            <a:ext cx="4752236" cy="6381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콜드 스타트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다양성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 발생</a:t>
            </a: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5E6975F-1792-E81D-B0C8-05DD1F7DB0C9}"/>
              </a:ext>
            </a:extLst>
          </p:cNvPr>
          <p:cNvSpPr/>
          <p:nvPr/>
        </p:nvSpPr>
        <p:spPr>
          <a:xfrm>
            <a:off x="13209960" y="5568851"/>
            <a:ext cx="609600" cy="390308"/>
          </a:xfrm>
          <a:prstGeom prst="down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9C34BD9-2E99-CAFC-4C77-439986804E4E}"/>
              </a:ext>
            </a:extLst>
          </p:cNvPr>
          <p:cNvSpPr/>
          <p:nvPr/>
        </p:nvSpPr>
        <p:spPr>
          <a:xfrm>
            <a:off x="9789459" y="6128847"/>
            <a:ext cx="7312255" cy="35104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0E29D96E-E2BF-FF8C-85B4-8B13524A1E69}"/>
              </a:ext>
            </a:extLst>
          </p:cNvPr>
          <p:cNvSpPr/>
          <p:nvPr/>
        </p:nvSpPr>
        <p:spPr>
          <a:xfrm>
            <a:off x="9753600" y="5826539"/>
            <a:ext cx="2080889" cy="533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그래프 연결</a:t>
            </a:r>
          </a:p>
        </p:txBody>
      </p:sp>
      <p:pic>
        <p:nvPicPr>
          <p:cNvPr id="126" name="Picture 2" descr="中性的な人のイラスト">
            <a:extLst>
              <a:ext uri="{FF2B5EF4-FFF2-40B4-BE49-F238E27FC236}">
                <a16:creationId xmlns:a16="http://schemas.microsoft.com/office/drawing/2014/main" id="{CFEB8375-B334-B549-E8C8-8907FF4CD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 bwMode="auto">
          <a:xfrm>
            <a:off x="15730759" y="8496300"/>
            <a:ext cx="745457" cy="8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黒い髪の女の子のイラスト">
            <a:extLst>
              <a:ext uri="{FF2B5EF4-FFF2-40B4-BE49-F238E27FC236}">
                <a16:creationId xmlns:a16="http://schemas.microsoft.com/office/drawing/2014/main" id="{36046F12-2EE5-CC2E-B2A1-C917FC892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338" y="6359046"/>
            <a:ext cx="602178" cy="81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黒い髪の男の子のイラスト">
            <a:extLst>
              <a:ext uri="{FF2B5EF4-FFF2-40B4-BE49-F238E27FC236}">
                <a16:creationId xmlns:a16="http://schemas.microsoft.com/office/drawing/2014/main" id="{2602AFCD-6D48-E370-F7E3-76CABE09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31" y="6933828"/>
            <a:ext cx="602178" cy="8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7DB928A4-792C-7485-9404-B2BCF9CF72F9}"/>
              </a:ext>
            </a:extLst>
          </p:cNvPr>
          <p:cNvSpPr/>
          <p:nvPr/>
        </p:nvSpPr>
        <p:spPr>
          <a:xfrm>
            <a:off x="10316243" y="8504611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CD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JAJU(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자주</a:t>
            </a:r>
            <a:r>
              <a:rPr lang="en-US" altLang="ko-KR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DC64B34-7B16-66FF-C940-22CB5512653E}"/>
              </a:ext>
            </a:extLst>
          </p:cNvPr>
          <p:cNvCxnSpPr>
            <a:cxnSpLocks/>
          </p:cNvCxnSpPr>
          <p:nvPr/>
        </p:nvCxnSpPr>
        <p:spPr>
          <a:xfrm>
            <a:off x="10731520" y="7779535"/>
            <a:ext cx="186901" cy="725076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FEEE978F-8E19-12BF-8E64-7FC83E17DDAB}"/>
              </a:ext>
            </a:extLst>
          </p:cNvPr>
          <p:cNvCxnSpPr>
            <a:cxnSpLocks/>
          </p:cNvCxnSpPr>
          <p:nvPr/>
        </p:nvCxnSpPr>
        <p:spPr>
          <a:xfrm>
            <a:off x="11068468" y="7343472"/>
            <a:ext cx="1809468" cy="538610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1B794A59-5882-FEB3-03A9-96A4FDE6CAC6}"/>
              </a:ext>
            </a:extLst>
          </p:cNvPr>
          <p:cNvSpPr/>
          <p:nvPr/>
        </p:nvSpPr>
        <p:spPr>
          <a:xfrm>
            <a:off x="11969046" y="6454882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유아동패션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3B203919-71CB-D476-4B7E-8B974E4D37CF}"/>
              </a:ext>
            </a:extLst>
          </p:cNvPr>
          <p:cNvCxnSpPr>
            <a:cxnSpLocks/>
            <a:endCxn id="139" idx="1"/>
          </p:cNvCxnSpPr>
          <p:nvPr/>
        </p:nvCxnSpPr>
        <p:spPr>
          <a:xfrm flipV="1">
            <a:off x="10973960" y="6790471"/>
            <a:ext cx="995086" cy="136572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23810653-CAF2-930B-B198-1B6967213083}"/>
              </a:ext>
            </a:extLst>
          </p:cNvPr>
          <p:cNvCxnSpPr>
            <a:cxnSpLocks/>
          </p:cNvCxnSpPr>
          <p:nvPr/>
        </p:nvCxnSpPr>
        <p:spPr>
          <a:xfrm>
            <a:off x="13239191" y="6768691"/>
            <a:ext cx="580369" cy="0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1009A250-4202-5FE9-DC4B-0C51A6F67FD3}"/>
              </a:ext>
            </a:extLst>
          </p:cNvPr>
          <p:cNvSpPr/>
          <p:nvPr/>
        </p:nvSpPr>
        <p:spPr>
          <a:xfrm>
            <a:off x="15468414" y="6483733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AEA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롯데쉐푸드</a:t>
            </a:r>
            <a:r>
              <a:rPr lang="ko-KR" altLang="en-US" sz="1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행사상품</a:t>
            </a:r>
            <a:endParaRPr lang="en-US" altLang="ko-KR" sz="1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5,000</a:t>
            </a:r>
            <a:r>
              <a:rPr lang="ko-KR" altLang="en-US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5E371FCF-9E9F-5DA8-57F9-34360DDF0AE7}"/>
              </a:ext>
            </a:extLst>
          </p:cNvPr>
          <p:cNvCxnSpPr>
            <a:cxnSpLocks/>
            <a:endCxn id="145" idx="1"/>
          </p:cNvCxnSpPr>
          <p:nvPr/>
        </p:nvCxnSpPr>
        <p:spPr>
          <a:xfrm>
            <a:off x="14711267" y="6790471"/>
            <a:ext cx="757147" cy="28851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88664FB-9540-519D-A062-7A6230C66653}"/>
              </a:ext>
            </a:extLst>
          </p:cNvPr>
          <p:cNvSpPr/>
          <p:nvPr/>
        </p:nvSpPr>
        <p:spPr>
          <a:xfrm>
            <a:off x="15468413" y="7324599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하드쿨러</a:t>
            </a:r>
            <a:r>
              <a:rPr lang="ko-KR" altLang="en-US" sz="105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행사상품</a:t>
            </a:r>
            <a:endParaRPr lang="en-US" altLang="ko-KR" sz="105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10,000</a:t>
            </a:r>
            <a:r>
              <a:rPr lang="ko-KR" altLang="en-US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40638A4-121F-097A-9F6F-E8832BCE9D6F}"/>
              </a:ext>
            </a:extLst>
          </p:cNvPr>
          <p:cNvCxnSpPr>
            <a:cxnSpLocks/>
            <a:stCxn id="151" idx="2"/>
          </p:cNvCxnSpPr>
          <p:nvPr/>
        </p:nvCxnSpPr>
        <p:spPr>
          <a:xfrm flipH="1">
            <a:off x="16103485" y="7995777"/>
            <a:ext cx="1" cy="386903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AE62BA5C-25C3-9E83-9804-2E05F641E311}"/>
              </a:ext>
            </a:extLst>
          </p:cNvPr>
          <p:cNvCxnSpPr>
            <a:cxnSpLocks/>
          </p:cNvCxnSpPr>
          <p:nvPr/>
        </p:nvCxnSpPr>
        <p:spPr>
          <a:xfrm flipH="1">
            <a:off x="13513009" y="7273285"/>
            <a:ext cx="769419" cy="273208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0698BD4C-F516-016C-A21D-CDBE82AD7E88}"/>
              </a:ext>
            </a:extLst>
          </p:cNvPr>
          <p:cNvCxnSpPr>
            <a:cxnSpLocks/>
          </p:cNvCxnSpPr>
          <p:nvPr/>
        </p:nvCxnSpPr>
        <p:spPr>
          <a:xfrm flipH="1" flipV="1">
            <a:off x="14139253" y="7906276"/>
            <a:ext cx="1591506" cy="999668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D122D2BA-07CF-A7CF-F471-62A8CC9AB320}"/>
              </a:ext>
            </a:extLst>
          </p:cNvPr>
          <p:cNvSpPr/>
          <p:nvPr/>
        </p:nvSpPr>
        <p:spPr>
          <a:xfrm>
            <a:off x="12542821" y="8659883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장보기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B4566E36-AEF0-28B1-0F6F-840C03E17252}"/>
              </a:ext>
            </a:extLst>
          </p:cNvPr>
          <p:cNvCxnSpPr>
            <a:cxnSpLocks/>
            <a:endCxn id="159" idx="3"/>
          </p:cNvCxnSpPr>
          <p:nvPr/>
        </p:nvCxnSpPr>
        <p:spPr>
          <a:xfrm flipH="1">
            <a:off x="13812966" y="8905944"/>
            <a:ext cx="1926621" cy="89528"/>
          </a:xfrm>
          <a:prstGeom prst="line">
            <a:avLst/>
          </a:prstGeom>
          <a:ln w="22225"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FB002D-267D-04CB-048C-4AC2E3408CA5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4" name="Straight Connector 47">
            <a:extLst>
              <a:ext uri="{FF2B5EF4-FFF2-40B4-BE49-F238E27FC236}">
                <a16:creationId xmlns:a16="http://schemas.microsoft.com/office/drawing/2014/main" id="{078F7171-2233-CEA0-731A-EEE2FD1C23E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CA567F9-2C1C-2C95-5E6E-F97AA5FF4E99}"/>
              </a:ext>
            </a:extLst>
          </p:cNvPr>
          <p:cNvSpPr txBox="1"/>
          <p:nvPr/>
        </p:nvSpPr>
        <p:spPr>
          <a:xfrm>
            <a:off x="17068800" y="70015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32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A967C3D-9E61-9E28-78FB-D283AA0E1852}"/>
              </a:ext>
            </a:extLst>
          </p:cNvPr>
          <p:cNvSpPr/>
          <p:nvPr/>
        </p:nvSpPr>
        <p:spPr>
          <a:xfrm>
            <a:off x="642352" y="1729066"/>
            <a:ext cx="4082712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그래프 기반 추천 시스템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E575CB-F0F2-07DA-1E9D-3419F60B59E1}"/>
              </a:ext>
            </a:extLst>
          </p:cNvPr>
          <p:cNvSpPr/>
          <p:nvPr/>
        </p:nvSpPr>
        <p:spPr>
          <a:xfrm>
            <a:off x="12885489" y="3225146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휠라키즈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</a:t>
            </a:r>
            <a:endParaRPr lang="en-US" altLang="ko-KR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219BBC5-F064-D7BF-DFCD-A428354EBA4E}"/>
              </a:ext>
            </a:extLst>
          </p:cNvPr>
          <p:cNvSpPr/>
          <p:nvPr/>
        </p:nvSpPr>
        <p:spPr>
          <a:xfrm>
            <a:off x="11303493" y="3217079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유아동패션 쿠폰 </a:t>
            </a:r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2705D26-8BD0-C74C-516A-E184C3E8A2BF}"/>
              </a:ext>
            </a:extLst>
          </p:cNvPr>
          <p:cNvSpPr/>
          <p:nvPr/>
        </p:nvSpPr>
        <p:spPr>
          <a:xfrm>
            <a:off x="11301212" y="4223846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휠라키즈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</a:t>
            </a:r>
            <a:endParaRPr lang="en-US" altLang="ko-KR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E00C796-E790-DCEB-F4A2-0616D4AE7E0D}"/>
              </a:ext>
            </a:extLst>
          </p:cNvPr>
          <p:cNvSpPr/>
          <p:nvPr/>
        </p:nvSpPr>
        <p:spPr>
          <a:xfrm>
            <a:off x="12865372" y="7542489"/>
            <a:ext cx="1270145" cy="671178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휠라키즈</a:t>
            </a:r>
            <a:r>
              <a:rPr lang="ko-KR" altLang="en-US" sz="12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</a:t>
            </a:r>
            <a:endParaRPr lang="en-US" altLang="ko-KR" sz="12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000" dirty="0">
                <a:solidFill>
                  <a:sysClr val="windowText" lastClr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20%</a:t>
            </a:r>
            <a:endParaRPr lang="ko-KR" altLang="en-US" sz="2000" dirty="0">
              <a:solidFill>
                <a:sysClr val="windowText" lastClr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DB9B25D-606F-DD6F-C862-50D82C8278F1}"/>
              </a:ext>
            </a:extLst>
          </p:cNvPr>
          <p:cNvSpPr/>
          <p:nvPr/>
        </p:nvSpPr>
        <p:spPr>
          <a:xfrm>
            <a:off x="1287745" y="7301025"/>
            <a:ext cx="6877536" cy="2562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고객</a:t>
            </a:r>
            <a:r>
              <a:rPr lang="en-US" altLang="ko-KR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쿠폰에 대한 정보가 충분히 제공되지 않아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임베딩</a:t>
            </a: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벡터가 잘 학습되지 않는 문제 발생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과거에 인기가 많았던 쿠폰을 반복적으로 추천하는 향상 생김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↓</a:t>
            </a:r>
            <a:endParaRPr lang="en-US" altLang="ko-KR" sz="2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그래프로 모든 로그를 연결함으로써 문제 해결</a:t>
            </a:r>
            <a:endParaRPr lang="en-US" altLang="ko-KR" sz="2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623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6E6B80-8BAD-8AEB-FBF7-2C68963C7B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370716" y="3603344"/>
            <a:ext cx="8274932" cy="4511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3656DE-D0EA-C4D7-24CF-CC2B21D5235F}"/>
              </a:ext>
            </a:extLst>
          </p:cNvPr>
          <p:cNvSpPr/>
          <p:nvPr/>
        </p:nvSpPr>
        <p:spPr>
          <a:xfrm>
            <a:off x="642352" y="3603344"/>
            <a:ext cx="8349248" cy="45119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추천 시스템</a:t>
            </a:r>
            <a:endParaRPr lang="en-US" altLang="ko-KR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주로 고객에게 개별 상품을 추천하는데 초점이 맞추어져 있음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</a:t>
            </a:r>
            <a:endParaRPr lang="en-US" altLang="ko-KR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소비할 수 있는 상품 조합을 추천하는 것을 목표로 함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쿠폰은 여러 상품에 적용할 수 있는 혜택이므로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시스템을 사용해 </a:t>
            </a:r>
            <a:r>
              <a:rPr lang="ko-KR" altLang="en-US" sz="2400" dirty="0">
                <a:solidFill>
                  <a:srgbClr val="F2364D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개인화된 쿠폰을 제공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 수 있도록 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B3CF7C-3E7E-6CB2-45E6-3FCAA63490F3}"/>
              </a:ext>
            </a:extLst>
          </p:cNvPr>
          <p:cNvSpPr/>
          <p:nvPr/>
        </p:nvSpPr>
        <p:spPr>
          <a:xfrm>
            <a:off x="642352" y="1729066"/>
            <a:ext cx="4767848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그래프 기반</a:t>
            </a:r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B972A1-C715-BA34-443D-E5989AAD1D5A}"/>
              </a:ext>
            </a:extLst>
          </p:cNvPr>
          <p:cNvSpPr/>
          <p:nvPr/>
        </p:nvSpPr>
        <p:spPr>
          <a:xfrm>
            <a:off x="858982" y="3238500"/>
            <a:ext cx="3057187" cy="7080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4FC5050-6BF2-62BC-DF04-8085B56B0D40}"/>
              </a:ext>
            </a:extLst>
          </p:cNvPr>
          <p:cNvSpPr/>
          <p:nvPr/>
        </p:nvSpPr>
        <p:spPr>
          <a:xfrm>
            <a:off x="9448800" y="3238500"/>
            <a:ext cx="3057187" cy="7080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BGCN </a:t>
            </a:r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E7F5C-8454-6B60-F755-5879C9EB9998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0" name="Straight Connector 47">
            <a:extLst>
              <a:ext uri="{FF2B5EF4-FFF2-40B4-BE49-F238E27FC236}">
                <a16:creationId xmlns:a16="http://schemas.microsoft.com/office/drawing/2014/main" id="{7F0E41C8-DDB7-113E-878E-B86098CF39C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7291A6-4BB6-2FE2-FD49-E67119A53445}"/>
              </a:ext>
            </a:extLst>
          </p:cNvPr>
          <p:cNvSpPr txBox="1"/>
          <p:nvPr/>
        </p:nvSpPr>
        <p:spPr>
          <a:xfrm>
            <a:off x="17068800" y="70015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33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DFBD0-E247-E487-6787-ECFEE33FF7F3}"/>
              </a:ext>
            </a:extLst>
          </p:cNvPr>
          <p:cNvSpPr txBox="1"/>
          <p:nvPr/>
        </p:nvSpPr>
        <p:spPr>
          <a:xfrm>
            <a:off x="9651836" y="4769703"/>
            <a:ext cx="77359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BGCN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8BFF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개인화된 쿠폰 제공에 활용하기 위한 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recommender System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1DC3F5-5EEC-3C58-7A4F-D2E442B97EE1}"/>
              </a:ext>
            </a:extLst>
          </p:cNvPr>
          <p:cNvSpPr txBox="1"/>
          <p:nvPr/>
        </p:nvSpPr>
        <p:spPr>
          <a:xfrm>
            <a:off x="9651836" y="5924371"/>
            <a:ext cx="7993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장점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srgbClr val="008BFF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 1.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상품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고객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번들 간의 관계를 명시적으로 보여줌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 2. Hard Negative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를 사용해 번들 간의 미세한 차이를 구분함</a:t>
            </a: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103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6B1430F-7369-1BB2-FEDA-8C3C7BAA0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6459726"/>
              </p:ext>
            </p:extLst>
          </p:nvPr>
        </p:nvGraphicFramePr>
        <p:xfrm>
          <a:off x="5644140" y="3254930"/>
          <a:ext cx="6999720" cy="574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06D43CF-28C6-8597-A17D-9F34D2BCAD2E}"/>
              </a:ext>
            </a:extLst>
          </p:cNvPr>
          <p:cNvCxnSpPr>
            <a:cxnSpLocks/>
          </p:cNvCxnSpPr>
          <p:nvPr/>
        </p:nvCxnSpPr>
        <p:spPr>
          <a:xfrm>
            <a:off x="3673631" y="3314700"/>
            <a:ext cx="3946369" cy="429189"/>
          </a:xfrm>
          <a:prstGeom prst="bentConnector3">
            <a:avLst>
              <a:gd name="adj1" fmla="val 99431"/>
            </a:avLst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3A6CBC-1880-A700-1DA7-17FE3ED4A763}"/>
                  </a:ext>
                </a:extLst>
              </p:cNvPr>
              <p:cNvSpPr txBox="1"/>
              <p:nvPr/>
            </p:nvSpPr>
            <p:spPr>
              <a:xfrm>
                <a:off x="1295400" y="2933700"/>
                <a:ext cx="4281941" cy="1623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고객 집합 </a:t>
                </a:r>
                <a14:m>
                  <m:oMath xmlns:m="http://schemas.openxmlformats.org/officeDocument/2006/math">
                    <m:r>
                      <a:rPr lang="en-US" altLang="ko-KR" sz="2800" smtClean="0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유통사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상품 구매 데이터에 존재하는 고객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(2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개 이하의 번들을 구매한 고객은 제외</a:t>
                </a: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  <a:endPara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3A6CBC-1880-A700-1DA7-17FE3ED4A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933700"/>
                <a:ext cx="4281941" cy="1623521"/>
              </a:xfrm>
              <a:prstGeom prst="rect">
                <a:avLst/>
              </a:prstGeom>
              <a:blipFill>
                <a:blip r:embed="rId3"/>
                <a:stretch>
                  <a:fillRect l="-2959" r="-592" b="-46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014103-3596-F973-9614-FEDB2A4EBC4F}"/>
                  </a:ext>
                </a:extLst>
              </p:cNvPr>
              <p:cNvSpPr txBox="1"/>
              <p:nvPr/>
            </p:nvSpPr>
            <p:spPr>
              <a:xfrm>
                <a:off x="1269838" y="7505700"/>
                <a:ext cx="5435762" cy="2080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번들 집합 </a:t>
                </a:r>
                <a14:m>
                  <m:oMath xmlns:m="http://schemas.openxmlformats.org/officeDocument/2006/math">
                    <m:r>
                      <a:rPr lang="en-US" altLang="ko-KR" sz="280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유통사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상품 구매 데이터에 존재하는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각 상품에 해당하는 대분류명 및 소분류명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(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쿠폰 및 브랜드 정보가 없어 대분류</a:t>
                </a: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, 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소분류로 대체</a:t>
                </a: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014103-3596-F973-9614-FEDB2A4E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38" y="7505700"/>
                <a:ext cx="5435762" cy="2080249"/>
              </a:xfrm>
              <a:prstGeom prst="rect">
                <a:avLst/>
              </a:prstGeom>
              <a:blipFill>
                <a:blip r:embed="rId4"/>
                <a:stretch>
                  <a:fillRect l="-2331" b="-424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A986494-1791-017E-E7DF-CCBFB4DCDD0B}"/>
              </a:ext>
            </a:extLst>
          </p:cNvPr>
          <p:cNvCxnSpPr>
            <a:cxnSpLocks/>
          </p:cNvCxnSpPr>
          <p:nvPr/>
        </p:nvCxnSpPr>
        <p:spPr>
          <a:xfrm>
            <a:off x="3437886" y="5576842"/>
            <a:ext cx="2756383" cy="12700"/>
          </a:xfrm>
          <a:prstGeom prst="straightConnector1">
            <a:avLst/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67E6C5-3227-3985-9909-0B6D060A3B66}"/>
              </a:ext>
            </a:extLst>
          </p:cNvPr>
          <p:cNvSpPr txBox="1"/>
          <p:nvPr/>
        </p:nvSpPr>
        <p:spPr>
          <a:xfrm>
            <a:off x="8272062" y="5401855"/>
            <a:ext cx="16466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endParaRPr lang="en-US" altLang="ko-KR" sz="4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C667B5-A7FE-DCF2-BCAB-8B4EFFF0A49F}"/>
                  </a:ext>
                </a:extLst>
              </p:cNvPr>
              <p:cNvSpPr txBox="1"/>
              <p:nvPr/>
            </p:nvSpPr>
            <p:spPr>
              <a:xfrm>
                <a:off x="1269838" y="5143500"/>
                <a:ext cx="4767848" cy="1161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상품 집합 </a:t>
                </a:r>
                <a14:m>
                  <m:oMath xmlns:m="http://schemas.openxmlformats.org/officeDocument/2006/math">
                    <m:r>
                      <a:rPr lang="en-US" altLang="ko-KR" sz="280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err="1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유통사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상품 구매 데이터에 존재하는</a:t>
                </a:r>
                <a:r>
                  <a:rPr lang="en-US" altLang="ko-KR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 </a:t>
                </a: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각 상품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C667B5-A7FE-DCF2-BCAB-8B4EFFF0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38" y="5143500"/>
                <a:ext cx="4767848" cy="1161857"/>
              </a:xfrm>
              <a:prstGeom prst="rect">
                <a:avLst/>
              </a:prstGeom>
              <a:blipFill>
                <a:blip r:embed="rId5"/>
                <a:stretch>
                  <a:fillRect l="-2653" b="-869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연결선: 꺾임 36">
            <a:extLst>
              <a:ext uri="{FF2B5EF4-FFF2-40B4-BE49-F238E27FC236}">
                <a16:creationId xmlns:a16="http://schemas.microsoft.com/office/drawing/2014/main" id="{DA4190B6-E4F8-C021-8083-CD07AAE52787}"/>
              </a:ext>
            </a:extLst>
          </p:cNvPr>
          <p:cNvCxnSpPr>
            <a:cxnSpLocks/>
          </p:cNvCxnSpPr>
          <p:nvPr/>
        </p:nvCxnSpPr>
        <p:spPr>
          <a:xfrm>
            <a:off x="3607674" y="7904122"/>
            <a:ext cx="2945526" cy="0"/>
          </a:xfrm>
          <a:prstGeom prst="straightConnector1">
            <a:avLst/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23AC4FED-9BAE-E2A6-28E2-4947D7ECB6B3}"/>
              </a:ext>
            </a:extLst>
          </p:cNvPr>
          <p:cNvCxnSpPr>
            <a:cxnSpLocks/>
          </p:cNvCxnSpPr>
          <p:nvPr/>
        </p:nvCxnSpPr>
        <p:spPr>
          <a:xfrm flipV="1">
            <a:off x="10896600" y="3314700"/>
            <a:ext cx="2057400" cy="427811"/>
          </a:xfrm>
          <a:prstGeom prst="bentConnector3">
            <a:avLst>
              <a:gd name="adj1" fmla="val 113"/>
            </a:avLst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C45E874-4035-2825-5B52-AB6EB5DD9AAC}"/>
                  </a:ext>
                </a:extLst>
              </p:cNvPr>
              <p:cNvSpPr txBox="1"/>
              <p:nvPr/>
            </p:nvSpPr>
            <p:spPr>
              <a:xfrm>
                <a:off x="13281632" y="2933700"/>
                <a:ext cx="3973331" cy="1623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고객</a:t>
                </a:r>
                <a:r>
                  <a:rPr lang="en-US" altLang="ko-KR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번들 상호작용 행렬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𝐗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고객이 구매한 각 상품의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대분류명 및 소분류명 정보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C45E874-4035-2825-5B52-AB6EB5DD9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632" y="2933700"/>
                <a:ext cx="3973331" cy="1623521"/>
              </a:xfrm>
              <a:prstGeom prst="rect">
                <a:avLst/>
              </a:prstGeom>
              <a:blipFill>
                <a:blip r:embed="rId6"/>
                <a:stretch>
                  <a:fillRect l="-1592" r="-1592" b="-46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DA3CBA-44CE-1C57-BC5D-9D13E3041365}"/>
                  </a:ext>
                </a:extLst>
              </p:cNvPr>
              <p:cNvSpPr txBox="1"/>
              <p:nvPr/>
            </p:nvSpPr>
            <p:spPr>
              <a:xfrm>
                <a:off x="13296058" y="5143500"/>
                <a:ext cx="3958904" cy="1161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고객</a:t>
                </a:r>
                <a:r>
                  <a:rPr lang="en-US" altLang="ko-KR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상품 상호작용 행렬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𝐘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고객이 구매한 각 상품 정보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8DA3CBA-44CE-1C57-BC5D-9D13E3041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6058" y="5143500"/>
                <a:ext cx="3958904" cy="1161857"/>
              </a:xfrm>
              <a:prstGeom prst="rect">
                <a:avLst/>
              </a:prstGeom>
              <a:blipFill>
                <a:blip r:embed="rId7"/>
                <a:stretch>
                  <a:fillRect l="-1917" r="-1597" b="-869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연결선: 꺾임 36">
            <a:extLst>
              <a:ext uri="{FF2B5EF4-FFF2-40B4-BE49-F238E27FC236}">
                <a16:creationId xmlns:a16="http://schemas.microsoft.com/office/drawing/2014/main" id="{CA28D41D-615A-03F2-429D-1D137B5BB98F}"/>
              </a:ext>
            </a:extLst>
          </p:cNvPr>
          <p:cNvCxnSpPr>
            <a:cxnSpLocks/>
          </p:cNvCxnSpPr>
          <p:nvPr/>
        </p:nvCxnSpPr>
        <p:spPr>
          <a:xfrm>
            <a:off x="11734800" y="7904122"/>
            <a:ext cx="1295400" cy="0"/>
          </a:xfrm>
          <a:prstGeom prst="straightConnector1">
            <a:avLst/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BDC438-8D2C-DA57-58AB-BDE00F658B7B}"/>
                  </a:ext>
                </a:extLst>
              </p:cNvPr>
              <p:cNvSpPr txBox="1"/>
              <p:nvPr/>
            </p:nvSpPr>
            <p:spPr>
              <a:xfrm>
                <a:off x="13299264" y="7505700"/>
                <a:ext cx="3955698" cy="1623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번들</a:t>
                </a:r>
                <a:r>
                  <a:rPr lang="en-US" altLang="ko-KR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-</a:t>
                </a:r>
                <a:r>
                  <a:rPr lang="ko-KR" altLang="en-US" sz="28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상품 상호작용 행렬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𝐙</m:t>
                    </m:r>
                  </m:oMath>
                </a14:m>
                <a:endParaRPr lang="en-US" altLang="ko-KR" sz="28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각 상품에 해당하는</a:t>
                </a:r>
                <a:endPara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2000" dirty="0"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대분류명 및 소분류명 정보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CBDC438-8D2C-DA57-58AB-BDE00F658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264" y="7505700"/>
                <a:ext cx="3955698" cy="1623521"/>
              </a:xfrm>
              <a:prstGeom prst="rect">
                <a:avLst/>
              </a:prstGeom>
              <a:blipFill>
                <a:blip r:embed="rId8"/>
                <a:stretch>
                  <a:fillRect l="-1923" r="-1603" b="-46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연결선: 꺾임 36">
            <a:extLst>
              <a:ext uri="{FF2B5EF4-FFF2-40B4-BE49-F238E27FC236}">
                <a16:creationId xmlns:a16="http://schemas.microsoft.com/office/drawing/2014/main" id="{FC952A3F-C1C1-F2E9-1599-13123CFF9C16}"/>
              </a:ext>
            </a:extLst>
          </p:cNvPr>
          <p:cNvCxnSpPr>
            <a:cxnSpLocks/>
          </p:cNvCxnSpPr>
          <p:nvPr/>
        </p:nvCxnSpPr>
        <p:spPr>
          <a:xfrm flipV="1">
            <a:off x="12059701" y="5576842"/>
            <a:ext cx="1082697" cy="12700"/>
          </a:xfrm>
          <a:prstGeom prst="straightConnector1">
            <a:avLst/>
          </a:prstGeom>
          <a:ln w="15875">
            <a:solidFill>
              <a:srgbClr val="AEAEA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9345BE-F3EC-E9A1-0F8C-BA1EB250E47A}"/>
              </a:ext>
            </a:extLst>
          </p:cNvPr>
          <p:cNvSpPr/>
          <p:nvPr/>
        </p:nvSpPr>
        <p:spPr>
          <a:xfrm>
            <a:off x="642352" y="1729066"/>
            <a:ext cx="4767848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 사용 데이터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0ED69-7F52-C719-2865-D8092ACF7113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8" name="Straight Connector 47">
            <a:extLst>
              <a:ext uri="{FF2B5EF4-FFF2-40B4-BE49-F238E27FC236}">
                <a16:creationId xmlns:a16="http://schemas.microsoft.com/office/drawing/2014/main" id="{276C1BC4-4FD5-0058-FB15-E239481E792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415560-2FA6-6E01-4B87-2161B0450495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34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817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BB6CE7-26ED-1E86-7B86-F99AEC5F3BB6}"/>
              </a:ext>
            </a:extLst>
          </p:cNvPr>
          <p:cNvSpPr/>
          <p:nvPr/>
        </p:nvSpPr>
        <p:spPr>
          <a:xfrm>
            <a:off x="5181600" y="2484081"/>
            <a:ext cx="4133067" cy="5195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Heterogeneous Graph</a:t>
            </a:r>
            <a:endParaRPr lang="ko-KR" altLang="en-US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88541E-F50B-04EA-DF62-177B2639BB35}"/>
              </a:ext>
            </a:extLst>
          </p:cNvPr>
          <p:cNvSpPr/>
          <p:nvPr/>
        </p:nvSpPr>
        <p:spPr>
          <a:xfrm>
            <a:off x="5181600" y="3238500"/>
            <a:ext cx="4133067" cy="2423834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Interaction Relation</a:t>
            </a: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163D57F-E5F4-DA03-5112-F8388CA038C1}"/>
              </a:ext>
            </a:extLst>
          </p:cNvPr>
          <p:cNvSpPr/>
          <p:nvPr/>
        </p:nvSpPr>
        <p:spPr>
          <a:xfrm>
            <a:off x="5181600" y="5926714"/>
            <a:ext cx="4118594" cy="2423834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Affiliation Relation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E25E469-9E2B-7674-DE0D-1D4212BB73FE}"/>
              </a:ext>
            </a:extLst>
          </p:cNvPr>
          <p:cNvSpPr/>
          <p:nvPr/>
        </p:nvSpPr>
        <p:spPr>
          <a:xfrm>
            <a:off x="7162060" y="4109989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8501125-2A7B-0278-6983-5B8EFE4ACB52}"/>
              </a:ext>
            </a:extLst>
          </p:cNvPr>
          <p:cNvSpPr/>
          <p:nvPr/>
        </p:nvSpPr>
        <p:spPr>
          <a:xfrm>
            <a:off x="7162060" y="4537594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BE91AF4-4DA2-0FCE-E1FB-EBFEFBA88DE4}"/>
              </a:ext>
            </a:extLst>
          </p:cNvPr>
          <p:cNvSpPr/>
          <p:nvPr/>
        </p:nvSpPr>
        <p:spPr>
          <a:xfrm>
            <a:off x="7162060" y="4965199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899A53-1878-BB19-4F4C-8F59B1481514}"/>
              </a:ext>
            </a:extLst>
          </p:cNvPr>
          <p:cNvSpPr/>
          <p:nvPr/>
        </p:nvSpPr>
        <p:spPr>
          <a:xfrm>
            <a:off x="5938571" y="4263161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1CEDF84-769D-019F-3925-5A1C03706C54}"/>
              </a:ext>
            </a:extLst>
          </p:cNvPr>
          <p:cNvSpPr/>
          <p:nvPr/>
        </p:nvSpPr>
        <p:spPr>
          <a:xfrm>
            <a:off x="5938571" y="4786612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04C25BC-B8FC-3DCF-ACEE-C2066BC92DC5}"/>
              </a:ext>
            </a:extLst>
          </p:cNvPr>
          <p:cNvSpPr/>
          <p:nvPr/>
        </p:nvSpPr>
        <p:spPr>
          <a:xfrm>
            <a:off x="1219200" y="4401397"/>
            <a:ext cx="2807936" cy="2647103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AE06439-78C3-9CE4-C543-3AFA5DC7A757}"/>
              </a:ext>
            </a:extLst>
          </p:cNvPr>
          <p:cNvSpPr/>
          <p:nvPr/>
        </p:nvSpPr>
        <p:spPr>
          <a:xfrm>
            <a:off x="4271887" y="5219700"/>
            <a:ext cx="704660" cy="1066800"/>
          </a:xfrm>
          <a:prstGeom prst="right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018EE-980B-05C4-1CCC-1232DBCFD94A}"/>
                  </a:ext>
                </a:extLst>
              </p:cNvPr>
              <p:cNvSpPr txBox="1"/>
              <p:nvPr/>
            </p:nvSpPr>
            <p:spPr>
              <a:xfrm>
                <a:off x="5542107" y="388145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018EE-980B-05C4-1CCC-1232DBCFD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107" y="3881459"/>
                <a:ext cx="457200" cy="461665"/>
              </a:xfrm>
              <a:prstGeom prst="rect">
                <a:avLst/>
              </a:prstGeom>
              <a:blipFill>
                <a:blip r:embed="rId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9AFD07-0059-AF18-0372-C56CB8DF9DA4}"/>
                  </a:ext>
                </a:extLst>
              </p:cNvPr>
              <p:cNvSpPr txBox="1"/>
              <p:nvPr/>
            </p:nvSpPr>
            <p:spPr>
              <a:xfrm>
                <a:off x="5540210" y="445104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9AFD07-0059-AF18-0372-C56CB8DF9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210" y="4451042"/>
                <a:ext cx="457200" cy="461665"/>
              </a:xfrm>
              <a:prstGeom prst="rect">
                <a:avLst/>
              </a:prstGeom>
              <a:blipFill>
                <a:blip r:embed="rId3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22981B-5DF4-CCFE-2DB4-98DFB378D5D7}"/>
              </a:ext>
            </a:extLst>
          </p:cNvPr>
          <p:cNvCxnSpPr>
            <a:stCxn id="31" idx="6"/>
            <a:endCxn id="2" idx="2"/>
          </p:cNvCxnSpPr>
          <p:nvPr/>
        </p:nvCxnSpPr>
        <p:spPr>
          <a:xfrm flipV="1">
            <a:off x="6224113" y="4254270"/>
            <a:ext cx="937947" cy="15317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4E1028-1C80-78B3-D6BB-CB5DD86E34AF}"/>
              </a:ext>
            </a:extLst>
          </p:cNvPr>
          <p:cNvCxnSpPr>
            <a:cxnSpLocks/>
            <a:stCxn id="32" idx="6"/>
            <a:endCxn id="29" idx="2"/>
          </p:cNvCxnSpPr>
          <p:nvPr/>
        </p:nvCxnSpPr>
        <p:spPr>
          <a:xfrm flipV="1">
            <a:off x="6224113" y="4681875"/>
            <a:ext cx="937947" cy="249018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581E267-05CD-47C3-0A86-69140965636B}"/>
              </a:ext>
            </a:extLst>
          </p:cNvPr>
          <p:cNvCxnSpPr>
            <a:cxnSpLocks/>
            <a:stCxn id="31" idx="6"/>
            <a:endCxn id="29" idx="2"/>
          </p:cNvCxnSpPr>
          <p:nvPr/>
        </p:nvCxnSpPr>
        <p:spPr>
          <a:xfrm>
            <a:off x="6224113" y="4407442"/>
            <a:ext cx="937947" cy="274433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453E9A0-B05A-9AF8-DB15-AAA65685FE11}"/>
              </a:ext>
            </a:extLst>
          </p:cNvPr>
          <p:cNvCxnSpPr>
            <a:cxnSpLocks/>
            <a:stCxn id="32" idx="6"/>
            <a:endCxn id="30" idx="2"/>
          </p:cNvCxnSpPr>
          <p:nvPr/>
        </p:nvCxnSpPr>
        <p:spPr>
          <a:xfrm>
            <a:off x="6224113" y="4930893"/>
            <a:ext cx="937947" cy="178587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74EE8A-B22F-2392-8F66-F153C6BD50CD}"/>
                  </a:ext>
                </a:extLst>
              </p:cNvPr>
              <p:cNvSpPr txBox="1"/>
              <p:nvPr/>
            </p:nvSpPr>
            <p:spPr>
              <a:xfrm>
                <a:off x="6797510" y="375791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74EE8A-B22F-2392-8F66-F153C6BD5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10" y="3757912"/>
                <a:ext cx="4572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7600F8-18B8-378E-E48B-EB03F198C6C7}"/>
                  </a:ext>
                </a:extLst>
              </p:cNvPr>
              <p:cNvSpPr txBox="1"/>
              <p:nvPr/>
            </p:nvSpPr>
            <p:spPr>
              <a:xfrm>
                <a:off x="6797510" y="419508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7600F8-18B8-378E-E48B-EB03F198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10" y="4195080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531155-7BD3-CF9D-0DF2-DA807BE0FFE6}"/>
                  </a:ext>
                </a:extLst>
              </p:cNvPr>
              <p:cNvSpPr txBox="1"/>
              <p:nvPr/>
            </p:nvSpPr>
            <p:spPr>
              <a:xfrm>
                <a:off x="6797510" y="4620453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531155-7BD3-CF9D-0DF2-DA807BE0F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510" y="4620453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타원 55">
            <a:extLst>
              <a:ext uri="{FF2B5EF4-FFF2-40B4-BE49-F238E27FC236}">
                <a16:creationId xmlns:a16="http://schemas.microsoft.com/office/drawing/2014/main" id="{1C8B8372-1048-FD88-573F-CA079067AF54}"/>
              </a:ext>
            </a:extLst>
          </p:cNvPr>
          <p:cNvSpPr/>
          <p:nvPr/>
        </p:nvSpPr>
        <p:spPr>
          <a:xfrm>
            <a:off x="8325058" y="3899186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B81C03A-7055-5D2F-9D13-8C6BAC91AE1D}"/>
              </a:ext>
            </a:extLst>
          </p:cNvPr>
          <p:cNvSpPr/>
          <p:nvPr/>
        </p:nvSpPr>
        <p:spPr>
          <a:xfrm>
            <a:off x="8325058" y="4306761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E7518C7-EBA4-C74A-B4AC-E98DA613B960}"/>
              </a:ext>
            </a:extLst>
          </p:cNvPr>
          <p:cNvSpPr/>
          <p:nvPr/>
        </p:nvSpPr>
        <p:spPr>
          <a:xfrm>
            <a:off x="8325058" y="4712147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2080A87-C33B-6BF4-C7CE-7A92809A148E}"/>
              </a:ext>
            </a:extLst>
          </p:cNvPr>
          <p:cNvSpPr/>
          <p:nvPr/>
        </p:nvSpPr>
        <p:spPr>
          <a:xfrm>
            <a:off x="8325058" y="5117533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00DE4D9-9235-0951-6CA4-E1F6AF9A4019}"/>
              </a:ext>
            </a:extLst>
          </p:cNvPr>
          <p:cNvCxnSpPr>
            <a:cxnSpLocks/>
            <a:stCxn id="56" idx="2"/>
            <a:endCxn id="2" idx="6"/>
          </p:cNvCxnSpPr>
          <p:nvPr/>
        </p:nvCxnSpPr>
        <p:spPr>
          <a:xfrm flipH="1">
            <a:off x="7447602" y="4043467"/>
            <a:ext cx="877456" cy="210803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299D097-D861-6CB3-724D-0CB67E08C605}"/>
              </a:ext>
            </a:extLst>
          </p:cNvPr>
          <p:cNvCxnSpPr>
            <a:cxnSpLocks/>
            <a:stCxn id="57" idx="2"/>
            <a:endCxn id="2" idx="6"/>
          </p:cNvCxnSpPr>
          <p:nvPr/>
        </p:nvCxnSpPr>
        <p:spPr>
          <a:xfrm flipH="1" flipV="1">
            <a:off x="7447602" y="4254270"/>
            <a:ext cx="877456" cy="19677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5B68F2D-5C8A-D25D-93C5-4AE8B8D894F8}"/>
              </a:ext>
            </a:extLst>
          </p:cNvPr>
          <p:cNvCxnSpPr>
            <a:cxnSpLocks/>
            <a:stCxn id="58" idx="2"/>
            <a:endCxn id="2" idx="6"/>
          </p:cNvCxnSpPr>
          <p:nvPr/>
        </p:nvCxnSpPr>
        <p:spPr>
          <a:xfrm flipH="1" flipV="1">
            <a:off x="7447602" y="4254270"/>
            <a:ext cx="877456" cy="602158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6FB1329-AFDA-3488-3284-60DCEA1DC72C}"/>
              </a:ext>
            </a:extLst>
          </p:cNvPr>
          <p:cNvCxnSpPr>
            <a:cxnSpLocks/>
            <a:stCxn id="57" idx="2"/>
            <a:endCxn id="29" idx="6"/>
          </p:cNvCxnSpPr>
          <p:nvPr/>
        </p:nvCxnSpPr>
        <p:spPr>
          <a:xfrm flipH="1">
            <a:off x="7447602" y="4451042"/>
            <a:ext cx="877456" cy="230833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5EFCE0E-AA96-7528-965E-AA4C01D65DBD}"/>
              </a:ext>
            </a:extLst>
          </p:cNvPr>
          <p:cNvCxnSpPr>
            <a:cxnSpLocks/>
            <a:stCxn id="59" idx="2"/>
            <a:endCxn id="29" idx="6"/>
          </p:cNvCxnSpPr>
          <p:nvPr/>
        </p:nvCxnSpPr>
        <p:spPr>
          <a:xfrm flipH="1" flipV="1">
            <a:off x="7447602" y="4681875"/>
            <a:ext cx="877456" cy="579939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6F9EEED-8D8E-91F8-92A6-E64DA487080D}"/>
              </a:ext>
            </a:extLst>
          </p:cNvPr>
          <p:cNvCxnSpPr>
            <a:cxnSpLocks/>
            <a:stCxn id="58" idx="2"/>
            <a:endCxn id="30" idx="6"/>
          </p:cNvCxnSpPr>
          <p:nvPr/>
        </p:nvCxnSpPr>
        <p:spPr>
          <a:xfrm flipH="1">
            <a:off x="7447602" y="4856428"/>
            <a:ext cx="877456" cy="25305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1D2E321-E175-6589-788F-EEA89AF373A3}"/>
              </a:ext>
            </a:extLst>
          </p:cNvPr>
          <p:cNvCxnSpPr>
            <a:cxnSpLocks/>
            <a:stCxn id="59" idx="2"/>
            <a:endCxn id="30" idx="6"/>
          </p:cNvCxnSpPr>
          <p:nvPr/>
        </p:nvCxnSpPr>
        <p:spPr>
          <a:xfrm flipH="1" flipV="1">
            <a:off x="7447602" y="5109480"/>
            <a:ext cx="877456" cy="152334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E83A4-8ED6-4B30-D366-9AAC8C8AE24D}"/>
                  </a:ext>
                </a:extLst>
              </p:cNvPr>
              <p:cNvSpPr txBox="1"/>
              <p:nvPr/>
            </p:nvSpPr>
            <p:spPr>
              <a:xfrm>
                <a:off x="8590107" y="361950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EBE83A4-8ED6-4B30-D366-9AAC8C8AE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07" y="3619500"/>
                <a:ext cx="4572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AA0FDCE-7CA7-746D-EC3D-85FB8EF4100A}"/>
                  </a:ext>
                </a:extLst>
              </p:cNvPr>
              <p:cNvSpPr txBox="1"/>
              <p:nvPr/>
            </p:nvSpPr>
            <p:spPr>
              <a:xfrm>
                <a:off x="8590107" y="407592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AA0FDCE-7CA7-746D-EC3D-85FB8EF4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107" y="4075929"/>
                <a:ext cx="4572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E9F9C4-1D3E-850C-C802-1D91F15F3DBA}"/>
                  </a:ext>
                </a:extLst>
              </p:cNvPr>
              <p:cNvSpPr txBox="1"/>
              <p:nvPr/>
            </p:nvSpPr>
            <p:spPr>
              <a:xfrm>
                <a:off x="8610600" y="448874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E9F9C4-1D3E-850C-C802-1D91F15F3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488740"/>
                <a:ext cx="4572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FA58C84-D0BB-4C2F-4585-A269721209EC}"/>
                  </a:ext>
                </a:extLst>
              </p:cNvPr>
              <p:cNvSpPr txBox="1"/>
              <p:nvPr/>
            </p:nvSpPr>
            <p:spPr>
              <a:xfrm>
                <a:off x="8604580" y="4896447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FA58C84-D0BB-4C2F-4585-A26972120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580" y="4896447"/>
                <a:ext cx="4572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9DC8FA51-55ED-E5AA-3733-4E2B0777E28B}"/>
              </a:ext>
            </a:extLst>
          </p:cNvPr>
          <p:cNvSpPr/>
          <p:nvPr/>
        </p:nvSpPr>
        <p:spPr>
          <a:xfrm>
            <a:off x="1609829" y="5580667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8D34D0C-B25D-7A90-139B-8D6DE1D83266}"/>
                  </a:ext>
                </a:extLst>
              </p:cNvPr>
              <p:cNvSpPr txBox="1"/>
              <p:nvPr/>
            </p:nvSpPr>
            <p:spPr>
              <a:xfrm>
                <a:off x="1524000" y="599719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8D34D0C-B25D-7A90-139B-8D6DE1D8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997199"/>
                <a:ext cx="457200" cy="461665"/>
              </a:xfrm>
              <a:prstGeom prst="rect">
                <a:avLst/>
              </a:prstGeom>
              <a:blipFill>
                <a:blip r:embed="rId11"/>
                <a:stretch>
                  <a:fillRect r="-2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49E3E257-3BE0-D851-BB08-05914EFC5047}"/>
              </a:ext>
            </a:extLst>
          </p:cNvPr>
          <p:cNvSpPr txBox="1"/>
          <p:nvPr/>
        </p:nvSpPr>
        <p:spPr>
          <a:xfrm>
            <a:off x="1981200" y="5463338"/>
            <a:ext cx="38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?</a:t>
            </a:r>
            <a:endParaRPr kumimoji="0" lang="ko-KR" altLang="en-US" sz="28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96DEE5D-D48A-1FEE-866C-A34FCAEAA6B3}"/>
              </a:ext>
            </a:extLst>
          </p:cNvPr>
          <p:cNvSpPr/>
          <p:nvPr/>
        </p:nvSpPr>
        <p:spPr>
          <a:xfrm>
            <a:off x="2362200" y="5568677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FE69EFB-4A3F-9B54-1EF2-7299DE703C6C}"/>
              </a:ext>
            </a:extLst>
          </p:cNvPr>
          <p:cNvSpPr/>
          <p:nvPr/>
        </p:nvSpPr>
        <p:spPr>
          <a:xfrm>
            <a:off x="3124200" y="5132999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F1C57AE-61FE-548D-3577-68530B74BEF8}"/>
              </a:ext>
            </a:extLst>
          </p:cNvPr>
          <p:cNvSpPr/>
          <p:nvPr/>
        </p:nvSpPr>
        <p:spPr>
          <a:xfrm>
            <a:off x="3130220" y="5951709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264523-81EE-AF53-2656-385151F55417}"/>
                  </a:ext>
                </a:extLst>
              </p:cNvPr>
              <p:cNvSpPr txBox="1"/>
              <p:nvPr/>
            </p:nvSpPr>
            <p:spPr>
              <a:xfrm>
                <a:off x="3409742" y="490959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9264523-81EE-AF53-2656-385151F5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42" y="4909592"/>
                <a:ext cx="4572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E001AD8-C984-2EB8-F74C-78A9460A5118}"/>
                  </a:ext>
                </a:extLst>
              </p:cNvPr>
              <p:cNvSpPr txBox="1"/>
              <p:nvPr/>
            </p:nvSpPr>
            <p:spPr>
              <a:xfrm>
                <a:off x="3409742" y="5730623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E001AD8-C984-2EB8-F74C-78A9460A5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42" y="5730623"/>
                <a:ext cx="4572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A0696CE-3C78-D0E7-7225-BF2C1368D4BA}"/>
              </a:ext>
            </a:extLst>
          </p:cNvPr>
          <p:cNvCxnSpPr>
            <a:cxnSpLocks/>
            <a:stCxn id="94" idx="2"/>
            <a:endCxn id="90" idx="6"/>
          </p:cNvCxnSpPr>
          <p:nvPr/>
        </p:nvCxnSpPr>
        <p:spPr>
          <a:xfrm flipH="1">
            <a:off x="2647742" y="5277280"/>
            <a:ext cx="476458" cy="435678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88155D1-D35A-89A6-50F6-C4F427EB9FC8}"/>
              </a:ext>
            </a:extLst>
          </p:cNvPr>
          <p:cNvCxnSpPr>
            <a:cxnSpLocks/>
            <a:stCxn id="95" idx="2"/>
            <a:endCxn id="90" idx="6"/>
          </p:cNvCxnSpPr>
          <p:nvPr/>
        </p:nvCxnSpPr>
        <p:spPr>
          <a:xfrm flipH="1" flipV="1">
            <a:off x="2647742" y="5712958"/>
            <a:ext cx="482478" cy="38303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50BDA92-8BCA-50AF-3D9B-544347993512}"/>
                  </a:ext>
                </a:extLst>
              </p:cNvPr>
              <p:cNvSpPr txBox="1"/>
              <p:nvPr/>
            </p:nvSpPr>
            <p:spPr>
              <a:xfrm>
                <a:off x="2286000" y="600943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50BDA92-8BCA-50AF-3D9B-54434799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6009438"/>
                <a:ext cx="457200" cy="461665"/>
              </a:xfrm>
              <a:prstGeom prst="rect">
                <a:avLst/>
              </a:prstGeom>
              <a:blipFill>
                <a:blip r:embed="rId1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57DBB26-CC5D-ADE3-08B9-C5A7BD8E18CB}"/>
              </a:ext>
            </a:extLst>
          </p:cNvPr>
          <p:cNvCxnSpPr>
            <a:cxnSpLocks/>
            <a:stCxn id="127" idx="2"/>
            <a:endCxn id="121" idx="6"/>
          </p:cNvCxnSpPr>
          <p:nvPr/>
        </p:nvCxnSpPr>
        <p:spPr>
          <a:xfrm flipH="1">
            <a:off x="6856103" y="6696832"/>
            <a:ext cx="741975" cy="483387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2555526A-A8BB-39CB-778F-6E899E77031B}"/>
              </a:ext>
            </a:extLst>
          </p:cNvPr>
          <p:cNvSpPr/>
          <p:nvPr/>
        </p:nvSpPr>
        <p:spPr>
          <a:xfrm>
            <a:off x="6570561" y="7035938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29777C7-69B1-02DE-16AA-3CEAF199A3C2}"/>
              </a:ext>
            </a:extLst>
          </p:cNvPr>
          <p:cNvSpPr/>
          <p:nvPr/>
        </p:nvSpPr>
        <p:spPr>
          <a:xfrm>
            <a:off x="6570561" y="7559389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A1AB4A-2D95-EC27-74F1-5C82F625345F}"/>
                  </a:ext>
                </a:extLst>
              </p:cNvPr>
              <p:cNvSpPr txBox="1"/>
              <p:nvPr/>
            </p:nvSpPr>
            <p:spPr>
              <a:xfrm>
                <a:off x="6174097" y="6654236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A1AB4A-2D95-EC27-74F1-5C82F6253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7" y="6654236"/>
                <a:ext cx="457200" cy="461665"/>
              </a:xfrm>
              <a:prstGeom prst="rect">
                <a:avLst/>
              </a:prstGeom>
              <a:blipFill>
                <a:blip r:embed="rId15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D1F732F-B6AB-FF69-CCFF-41DBD64275FC}"/>
                  </a:ext>
                </a:extLst>
              </p:cNvPr>
              <p:cNvSpPr txBox="1"/>
              <p:nvPr/>
            </p:nvSpPr>
            <p:spPr>
              <a:xfrm>
                <a:off x="6172200" y="722381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D1F732F-B6AB-FF69-CCFF-41DBD6427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7223819"/>
                <a:ext cx="457200" cy="461665"/>
              </a:xfrm>
              <a:prstGeom prst="rect">
                <a:avLst/>
              </a:prstGeom>
              <a:blipFill>
                <a:blip r:embed="rId16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타원 126">
            <a:extLst>
              <a:ext uri="{FF2B5EF4-FFF2-40B4-BE49-F238E27FC236}">
                <a16:creationId xmlns:a16="http://schemas.microsoft.com/office/drawing/2014/main" id="{60EC7B29-01F1-5466-3098-FD81914ABDE0}"/>
              </a:ext>
            </a:extLst>
          </p:cNvPr>
          <p:cNvSpPr/>
          <p:nvPr/>
        </p:nvSpPr>
        <p:spPr>
          <a:xfrm>
            <a:off x="7598078" y="6552551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5C6CB6FA-86B0-CEA8-414F-899BFB187956}"/>
              </a:ext>
            </a:extLst>
          </p:cNvPr>
          <p:cNvSpPr/>
          <p:nvPr/>
        </p:nvSpPr>
        <p:spPr>
          <a:xfrm>
            <a:off x="7598078" y="7037179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93301C0-1501-566A-9710-060D1F914E88}"/>
              </a:ext>
            </a:extLst>
          </p:cNvPr>
          <p:cNvSpPr/>
          <p:nvPr/>
        </p:nvSpPr>
        <p:spPr>
          <a:xfrm>
            <a:off x="7598078" y="7442565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2C796B40-BBE6-F670-F934-E4836C81F000}"/>
              </a:ext>
            </a:extLst>
          </p:cNvPr>
          <p:cNvSpPr/>
          <p:nvPr/>
        </p:nvSpPr>
        <p:spPr>
          <a:xfrm>
            <a:off x="7598078" y="7847951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F36BA8C-DB8A-1D74-FCDD-852BDBD62C21}"/>
                  </a:ext>
                </a:extLst>
              </p:cNvPr>
              <p:cNvSpPr txBox="1"/>
              <p:nvPr/>
            </p:nvSpPr>
            <p:spPr>
              <a:xfrm>
                <a:off x="7863127" y="685433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F36BA8C-DB8A-1D74-FCDD-852BDBD62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127" y="6854330"/>
                <a:ext cx="45720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A41C0E6-FCE8-1978-A7CB-96EDF3934406}"/>
                  </a:ext>
                </a:extLst>
              </p:cNvPr>
              <p:cNvSpPr txBox="1"/>
              <p:nvPr/>
            </p:nvSpPr>
            <p:spPr>
              <a:xfrm>
                <a:off x="7883620" y="726714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A41C0E6-FCE8-1978-A7CB-96EDF3934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20" y="7267141"/>
                <a:ext cx="4572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443A8F6-71BF-7DBA-A2B6-C213B2844674}"/>
                  </a:ext>
                </a:extLst>
              </p:cNvPr>
              <p:cNvSpPr txBox="1"/>
              <p:nvPr/>
            </p:nvSpPr>
            <p:spPr>
              <a:xfrm>
                <a:off x="7877600" y="767484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443A8F6-71BF-7DBA-A2B6-C213B284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600" y="7674848"/>
                <a:ext cx="457200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9F46D43-5B71-5D7F-91A8-C1EE3D5EBAA6}"/>
                  </a:ext>
                </a:extLst>
              </p:cNvPr>
              <p:cNvSpPr txBox="1"/>
              <p:nvPr/>
            </p:nvSpPr>
            <p:spPr>
              <a:xfrm>
                <a:off x="7861910" y="6431896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9F46D43-5B71-5D7F-91A8-C1EE3D5EB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910" y="6431896"/>
                <a:ext cx="4572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AB82E4D3-C739-884A-FC28-F57E8D8D902A}"/>
              </a:ext>
            </a:extLst>
          </p:cNvPr>
          <p:cNvCxnSpPr>
            <a:cxnSpLocks/>
            <a:stCxn id="128" idx="2"/>
            <a:endCxn id="121" idx="6"/>
          </p:cNvCxnSpPr>
          <p:nvPr/>
        </p:nvCxnSpPr>
        <p:spPr>
          <a:xfrm flipH="1" flipV="1">
            <a:off x="6856103" y="7180219"/>
            <a:ext cx="741975" cy="1241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D5B548E6-ED9B-34EE-617D-079CCF99EC37}"/>
              </a:ext>
            </a:extLst>
          </p:cNvPr>
          <p:cNvCxnSpPr>
            <a:cxnSpLocks/>
            <a:stCxn id="130" idx="2"/>
            <a:endCxn id="121" idx="6"/>
          </p:cNvCxnSpPr>
          <p:nvPr/>
        </p:nvCxnSpPr>
        <p:spPr>
          <a:xfrm flipH="1" flipV="1">
            <a:off x="6856103" y="7180219"/>
            <a:ext cx="741975" cy="812013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12678A0-4016-1346-1D78-ED8A93AF23F9}"/>
              </a:ext>
            </a:extLst>
          </p:cNvPr>
          <p:cNvCxnSpPr>
            <a:cxnSpLocks/>
            <a:stCxn id="128" idx="2"/>
            <a:endCxn id="122" idx="6"/>
          </p:cNvCxnSpPr>
          <p:nvPr/>
        </p:nvCxnSpPr>
        <p:spPr>
          <a:xfrm flipH="1">
            <a:off x="6856103" y="7181460"/>
            <a:ext cx="741975" cy="522210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A16E20B3-CBCB-2E4B-6238-0B91D0E5AF10}"/>
              </a:ext>
            </a:extLst>
          </p:cNvPr>
          <p:cNvCxnSpPr>
            <a:cxnSpLocks/>
            <a:stCxn id="129" idx="2"/>
            <a:endCxn id="122" idx="6"/>
          </p:cNvCxnSpPr>
          <p:nvPr/>
        </p:nvCxnSpPr>
        <p:spPr>
          <a:xfrm flipH="1">
            <a:off x="6856103" y="7586846"/>
            <a:ext cx="741975" cy="116824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221B3779-D298-30AD-0F7A-AE7A78646E9C}"/>
              </a:ext>
            </a:extLst>
          </p:cNvPr>
          <p:cNvSpPr/>
          <p:nvPr/>
        </p:nvSpPr>
        <p:spPr>
          <a:xfrm>
            <a:off x="9594189" y="5219700"/>
            <a:ext cx="704660" cy="1066800"/>
          </a:xfrm>
          <a:prstGeom prst="right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F61D389D-EC4F-02EA-F2AB-DAE3E6C44062}"/>
              </a:ext>
            </a:extLst>
          </p:cNvPr>
          <p:cNvSpPr/>
          <p:nvPr/>
        </p:nvSpPr>
        <p:spPr>
          <a:xfrm>
            <a:off x="10515600" y="2497842"/>
            <a:ext cx="7026810" cy="5200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L-Order Graph Convolution Propagation</a:t>
            </a:r>
            <a:endParaRPr lang="ko-KR" altLang="en-US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25818FE2-1544-0764-169B-0B9DAADA74FA}"/>
              </a:ext>
            </a:extLst>
          </p:cNvPr>
          <p:cNvSpPr/>
          <p:nvPr/>
        </p:nvSpPr>
        <p:spPr>
          <a:xfrm>
            <a:off x="10515600" y="3252773"/>
            <a:ext cx="7026810" cy="2439861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Item Level Propagation</a:t>
            </a: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85E4D8E-12CB-8458-1333-F99D0603CA1F}"/>
              </a:ext>
            </a:extLst>
          </p:cNvPr>
          <p:cNvSpPr/>
          <p:nvPr/>
        </p:nvSpPr>
        <p:spPr>
          <a:xfrm>
            <a:off x="10515599" y="5905500"/>
            <a:ext cx="7026809" cy="2445048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Bundle Level Propagation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algn="ctr"/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A39BBC95-FCC4-311C-C6E6-4EEA23E02244}"/>
              </a:ext>
            </a:extLst>
          </p:cNvPr>
          <p:cNvSpPr/>
          <p:nvPr/>
        </p:nvSpPr>
        <p:spPr>
          <a:xfrm>
            <a:off x="11720627" y="4561230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EFB47CD6-7202-E126-3FB1-E0BA8FA29F6A}"/>
                  </a:ext>
                </a:extLst>
              </p:cNvPr>
              <p:cNvSpPr txBox="1"/>
              <p:nvPr/>
            </p:nvSpPr>
            <p:spPr>
              <a:xfrm>
                <a:off x="11242796" y="455658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EFB47CD6-7202-E126-3FB1-E0BA8FA2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796" y="4556581"/>
                <a:ext cx="457200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타원 199">
            <a:extLst>
              <a:ext uri="{FF2B5EF4-FFF2-40B4-BE49-F238E27FC236}">
                <a16:creationId xmlns:a16="http://schemas.microsoft.com/office/drawing/2014/main" id="{7302376F-5865-2920-4BC1-29ADF44702BF}"/>
              </a:ext>
            </a:extLst>
          </p:cNvPr>
          <p:cNvSpPr/>
          <p:nvPr/>
        </p:nvSpPr>
        <p:spPr>
          <a:xfrm>
            <a:off x="12523992" y="5022158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FE41AFBD-4DF1-63F9-FD0C-31C1DFB5FC70}"/>
              </a:ext>
            </a:extLst>
          </p:cNvPr>
          <p:cNvCxnSpPr>
            <a:cxnSpLocks/>
            <a:stCxn id="205" idx="2"/>
            <a:endCxn id="198" idx="7"/>
          </p:cNvCxnSpPr>
          <p:nvPr/>
        </p:nvCxnSpPr>
        <p:spPr>
          <a:xfrm flipH="1">
            <a:off x="11964352" y="4323123"/>
            <a:ext cx="559640" cy="280366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7E0550CA-CFAD-5236-F723-410765A8CFEB}"/>
              </a:ext>
            </a:extLst>
          </p:cNvPr>
          <p:cNvCxnSpPr>
            <a:cxnSpLocks/>
            <a:stCxn id="200" idx="2"/>
            <a:endCxn id="198" idx="5"/>
          </p:cNvCxnSpPr>
          <p:nvPr/>
        </p:nvCxnSpPr>
        <p:spPr>
          <a:xfrm flipH="1" flipV="1">
            <a:off x="11964352" y="4807533"/>
            <a:ext cx="559640" cy="358906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81B6F1A-32CE-DD93-AAB7-489EB5DD7E06}"/>
                  </a:ext>
                </a:extLst>
              </p:cNvPr>
              <p:cNvSpPr txBox="1"/>
              <p:nvPr/>
            </p:nvSpPr>
            <p:spPr>
              <a:xfrm>
                <a:off x="12789041" y="392951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81B6F1A-32CE-DD93-AAB7-489EB5DD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041" y="3929511"/>
                <a:ext cx="45720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ABE4FAA2-6BF8-558B-8B72-B10C5ED14B92}"/>
                  </a:ext>
                </a:extLst>
              </p:cNvPr>
              <p:cNvSpPr txBox="1"/>
              <p:nvPr/>
            </p:nvSpPr>
            <p:spPr>
              <a:xfrm>
                <a:off x="12809534" y="479875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ABE4FAA2-6BF8-558B-8B72-B10C5ED14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9534" y="4798751"/>
                <a:ext cx="457200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타원 204">
            <a:extLst>
              <a:ext uri="{FF2B5EF4-FFF2-40B4-BE49-F238E27FC236}">
                <a16:creationId xmlns:a16="http://schemas.microsoft.com/office/drawing/2014/main" id="{A193CF19-9B68-1E7F-B1B0-BA9B26883884}"/>
              </a:ext>
            </a:extLst>
          </p:cNvPr>
          <p:cNvSpPr/>
          <p:nvPr/>
        </p:nvSpPr>
        <p:spPr>
          <a:xfrm>
            <a:off x="12523992" y="4178842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7" name="원호 1006">
            <a:extLst>
              <a:ext uri="{FF2B5EF4-FFF2-40B4-BE49-F238E27FC236}">
                <a16:creationId xmlns:a16="http://schemas.microsoft.com/office/drawing/2014/main" id="{3860C125-C2A8-8125-1A7D-BEDE50581641}"/>
              </a:ext>
            </a:extLst>
          </p:cNvPr>
          <p:cNvSpPr/>
          <p:nvPr/>
        </p:nvSpPr>
        <p:spPr>
          <a:xfrm>
            <a:off x="11582400" y="4467403"/>
            <a:ext cx="239884" cy="219921"/>
          </a:xfrm>
          <a:prstGeom prst="arc">
            <a:avLst>
              <a:gd name="adj1" fmla="val 4632362"/>
              <a:gd name="adj2" fmla="val 21147820"/>
            </a:avLst>
          </a:prstGeom>
          <a:ln>
            <a:solidFill>
              <a:srgbClr val="AEAEAE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E470158A-A3D6-8616-6B76-9CE571BB7339}"/>
              </a:ext>
            </a:extLst>
          </p:cNvPr>
          <p:cNvSpPr/>
          <p:nvPr/>
        </p:nvSpPr>
        <p:spPr>
          <a:xfrm>
            <a:off x="14036377" y="4510926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409CF3AC-5A9F-E2C4-0B5C-DB8FFF9027B5}"/>
                  </a:ext>
                </a:extLst>
              </p:cNvPr>
              <p:cNvSpPr txBox="1"/>
              <p:nvPr/>
            </p:nvSpPr>
            <p:spPr>
              <a:xfrm>
                <a:off x="13639800" y="4535142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409CF3AC-5A9F-E2C4-0B5C-DB8FFF90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800" y="4535142"/>
                <a:ext cx="457200" cy="461665"/>
              </a:xfrm>
              <a:prstGeom prst="rect">
                <a:avLst/>
              </a:prstGeom>
              <a:blipFill>
                <a:blip r:embed="rId14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타원 225">
            <a:extLst>
              <a:ext uri="{FF2B5EF4-FFF2-40B4-BE49-F238E27FC236}">
                <a16:creationId xmlns:a16="http://schemas.microsoft.com/office/drawing/2014/main" id="{F9BFCBE0-A614-A74D-8413-965F9B4F6C14}"/>
              </a:ext>
            </a:extLst>
          </p:cNvPr>
          <p:cNvSpPr/>
          <p:nvPr/>
        </p:nvSpPr>
        <p:spPr>
          <a:xfrm>
            <a:off x="14839742" y="4971854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433403E8-6AC7-4142-8C4E-81018070CBFC}"/>
              </a:ext>
            </a:extLst>
          </p:cNvPr>
          <p:cNvCxnSpPr>
            <a:cxnSpLocks/>
            <a:stCxn id="231" idx="3"/>
            <a:endCxn id="224" idx="7"/>
          </p:cNvCxnSpPr>
          <p:nvPr/>
        </p:nvCxnSpPr>
        <p:spPr>
          <a:xfrm flipH="1">
            <a:off x="14280102" y="4374841"/>
            <a:ext cx="601457" cy="178344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CAACCCB9-5727-48D5-5BD8-1CC66A5D4CBB}"/>
              </a:ext>
            </a:extLst>
          </p:cNvPr>
          <p:cNvCxnSpPr>
            <a:cxnSpLocks/>
            <a:stCxn id="226" idx="1"/>
            <a:endCxn id="224" idx="5"/>
          </p:cNvCxnSpPr>
          <p:nvPr/>
        </p:nvCxnSpPr>
        <p:spPr>
          <a:xfrm flipH="1" flipV="1">
            <a:off x="14280102" y="4757229"/>
            <a:ext cx="601457" cy="256884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828FB5C-7849-C00C-5803-B89081784D50}"/>
                  </a:ext>
                </a:extLst>
              </p:cNvPr>
              <p:cNvSpPr txBox="1"/>
              <p:nvPr/>
            </p:nvSpPr>
            <p:spPr>
              <a:xfrm>
                <a:off x="14891517" y="369570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828FB5C-7849-C00C-5803-B8908178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517" y="3695709"/>
                <a:ext cx="457200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D6A4B2F0-1D35-EA03-AD65-82F5A4D1FB1A}"/>
                  </a:ext>
                </a:extLst>
              </p:cNvPr>
              <p:cNvSpPr txBox="1"/>
              <p:nvPr/>
            </p:nvSpPr>
            <p:spPr>
              <a:xfrm>
                <a:off x="14905630" y="5215235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D6A4B2F0-1D35-EA03-AD65-82F5A4D1F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5630" y="5215235"/>
                <a:ext cx="457200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타원 230">
            <a:extLst>
              <a:ext uri="{FF2B5EF4-FFF2-40B4-BE49-F238E27FC236}">
                <a16:creationId xmlns:a16="http://schemas.microsoft.com/office/drawing/2014/main" id="{05765CB3-958B-47F1-EF39-9EBA06D20A19}"/>
              </a:ext>
            </a:extLst>
          </p:cNvPr>
          <p:cNvSpPr/>
          <p:nvPr/>
        </p:nvSpPr>
        <p:spPr>
          <a:xfrm>
            <a:off x="14839742" y="4128538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3" name="원호 232">
            <a:extLst>
              <a:ext uri="{FF2B5EF4-FFF2-40B4-BE49-F238E27FC236}">
                <a16:creationId xmlns:a16="http://schemas.microsoft.com/office/drawing/2014/main" id="{E9D25237-5EA5-A385-E668-21BC1C73F96E}"/>
              </a:ext>
            </a:extLst>
          </p:cNvPr>
          <p:cNvSpPr/>
          <p:nvPr/>
        </p:nvSpPr>
        <p:spPr>
          <a:xfrm>
            <a:off x="14705029" y="4021561"/>
            <a:ext cx="239884" cy="219921"/>
          </a:xfrm>
          <a:prstGeom prst="arc">
            <a:avLst>
              <a:gd name="adj1" fmla="val 4632362"/>
              <a:gd name="adj2" fmla="val 21147820"/>
            </a:avLst>
          </a:prstGeom>
          <a:ln>
            <a:solidFill>
              <a:srgbClr val="AEAEAE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4" name="원호 233">
            <a:extLst>
              <a:ext uri="{FF2B5EF4-FFF2-40B4-BE49-F238E27FC236}">
                <a16:creationId xmlns:a16="http://schemas.microsoft.com/office/drawing/2014/main" id="{5DDFB2C1-49A0-D1E9-C296-8C684C3C4516}"/>
              </a:ext>
            </a:extLst>
          </p:cNvPr>
          <p:cNvSpPr/>
          <p:nvPr/>
        </p:nvSpPr>
        <p:spPr>
          <a:xfrm>
            <a:off x="14725709" y="5210218"/>
            <a:ext cx="239884" cy="219921"/>
          </a:xfrm>
          <a:prstGeom prst="arc">
            <a:avLst>
              <a:gd name="adj1" fmla="val 19679497"/>
              <a:gd name="adj2" fmla="val 17009997"/>
            </a:avLst>
          </a:prstGeom>
          <a:ln>
            <a:solidFill>
              <a:srgbClr val="AEAEAE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7AC26300-DC19-12E8-4330-D8E9C129703B}"/>
              </a:ext>
            </a:extLst>
          </p:cNvPr>
          <p:cNvSpPr/>
          <p:nvPr/>
        </p:nvSpPr>
        <p:spPr>
          <a:xfrm>
            <a:off x="15920133" y="3752453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CFB4A00-B918-2055-C7F0-F397EAA7D3E6}"/>
              </a:ext>
            </a:extLst>
          </p:cNvPr>
          <p:cNvSpPr/>
          <p:nvPr/>
        </p:nvSpPr>
        <p:spPr>
          <a:xfrm>
            <a:off x="15921878" y="4510189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232F83E-7475-4D75-DE98-B15E93A947D1}"/>
              </a:ext>
            </a:extLst>
          </p:cNvPr>
          <p:cNvSpPr/>
          <p:nvPr/>
        </p:nvSpPr>
        <p:spPr>
          <a:xfrm>
            <a:off x="15916173" y="5246348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6068D3F-5141-E3BA-675C-2A5B0FFF68EB}"/>
                  </a:ext>
                </a:extLst>
              </p:cNvPr>
              <p:cNvSpPr txBox="1"/>
              <p:nvPr/>
            </p:nvSpPr>
            <p:spPr>
              <a:xfrm>
                <a:off x="16141042" y="338416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F6068D3F-5141-E3BA-675C-2A5B0FFF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042" y="3384160"/>
                <a:ext cx="457200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78856467-57BB-04E6-5747-5F5031EB93CA}"/>
                  </a:ext>
                </a:extLst>
              </p:cNvPr>
              <p:cNvSpPr txBox="1"/>
              <p:nvPr/>
            </p:nvSpPr>
            <p:spPr>
              <a:xfrm>
                <a:off x="16148907" y="498973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78856467-57BB-04E6-5747-5F5031EB9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907" y="4989739"/>
                <a:ext cx="457200" cy="461665"/>
              </a:xfrm>
              <a:prstGeom prst="rect">
                <a:avLst/>
              </a:prstGeom>
              <a:blipFill>
                <a:blip r:embed="rId25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FBB44A7E-219E-9D5B-5CC7-5A3A462FDF96}"/>
                  </a:ext>
                </a:extLst>
              </p:cNvPr>
              <p:cNvSpPr txBox="1"/>
              <p:nvPr/>
            </p:nvSpPr>
            <p:spPr>
              <a:xfrm>
                <a:off x="16141042" y="417215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FBB44A7E-219E-9D5B-5CC7-5A3A462FD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042" y="4172151"/>
                <a:ext cx="457200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E5C4D512-9C71-CF3F-5BD6-CF655632059E}"/>
              </a:ext>
            </a:extLst>
          </p:cNvPr>
          <p:cNvCxnSpPr>
            <a:cxnSpLocks/>
            <a:stCxn id="235" idx="1"/>
            <a:endCxn id="231" idx="7"/>
          </p:cNvCxnSpPr>
          <p:nvPr/>
        </p:nvCxnSpPr>
        <p:spPr>
          <a:xfrm flipH="1">
            <a:off x="15083467" y="3794712"/>
            <a:ext cx="878483" cy="376085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E6DD3A-319C-D13E-6DAD-8BA275D3011A}"/>
              </a:ext>
            </a:extLst>
          </p:cNvPr>
          <p:cNvCxnSpPr>
            <a:cxnSpLocks/>
            <a:stCxn id="236" idx="1"/>
            <a:endCxn id="231" idx="5"/>
          </p:cNvCxnSpPr>
          <p:nvPr/>
        </p:nvCxnSpPr>
        <p:spPr>
          <a:xfrm flipH="1" flipV="1">
            <a:off x="15083467" y="4374841"/>
            <a:ext cx="880228" cy="177607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9633D17-1E3E-F79A-E8F7-BD9944690BFE}"/>
              </a:ext>
            </a:extLst>
          </p:cNvPr>
          <p:cNvCxnSpPr>
            <a:cxnSpLocks/>
            <a:stCxn id="237" idx="3"/>
            <a:endCxn id="226" idx="5"/>
          </p:cNvCxnSpPr>
          <p:nvPr/>
        </p:nvCxnSpPr>
        <p:spPr>
          <a:xfrm flipH="1" flipV="1">
            <a:off x="15083467" y="5218157"/>
            <a:ext cx="874523" cy="274494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98BFAB-5E04-D9DD-ED6D-AC6274394FA0}"/>
              </a:ext>
            </a:extLst>
          </p:cNvPr>
          <p:cNvCxnSpPr>
            <a:cxnSpLocks/>
            <a:stCxn id="236" idx="3"/>
            <a:endCxn id="226" idx="7"/>
          </p:cNvCxnSpPr>
          <p:nvPr/>
        </p:nvCxnSpPr>
        <p:spPr>
          <a:xfrm flipH="1">
            <a:off x="15083467" y="4756492"/>
            <a:ext cx="880228" cy="257621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660C4C55-9174-83BA-7934-E38A3906B428}"/>
              </a:ext>
            </a:extLst>
          </p:cNvPr>
          <p:cNvSpPr/>
          <p:nvPr/>
        </p:nvSpPr>
        <p:spPr>
          <a:xfrm>
            <a:off x="11720627" y="7294537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C87575-4A2D-525D-CFBF-C62FEDA94A5A}"/>
                  </a:ext>
                </a:extLst>
              </p:cNvPr>
              <p:cNvSpPr txBox="1"/>
              <p:nvPr/>
            </p:nvSpPr>
            <p:spPr>
              <a:xfrm>
                <a:off x="11242796" y="7289888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C87575-4A2D-525D-CFBF-C62FEDA94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796" y="7289888"/>
                <a:ext cx="457200" cy="4616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원호 25">
            <a:extLst>
              <a:ext uri="{FF2B5EF4-FFF2-40B4-BE49-F238E27FC236}">
                <a16:creationId xmlns:a16="http://schemas.microsoft.com/office/drawing/2014/main" id="{E8D339E4-6406-EE4C-C123-DB11074C8E96}"/>
              </a:ext>
            </a:extLst>
          </p:cNvPr>
          <p:cNvSpPr/>
          <p:nvPr/>
        </p:nvSpPr>
        <p:spPr>
          <a:xfrm>
            <a:off x="11582400" y="7200710"/>
            <a:ext cx="239884" cy="219921"/>
          </a:xfrm>
          <a:prstGeom prst="arc">
            <a:avLst>
              <a:gd name="adj1" fmla="val 4632362"/>
              <a:gd name="adj2" fmla="val 21147820"/>
            </a:avLst>
          </a:prstGeom>
          <a:ln>
            <a:solidFill>
              <a:srgbClr val="AEAEAE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EC8D784-4FD6-6030-9448-76304E9659F8}"/>
              </a:ext>
            </a:extLst>
          </p:cNvPr>
          <p:cNvSpPr/>
          <p:nvPr/>
        </p:nvSpPr>
        <p:spPr>
          <a:xfrm>
            <a:off x="12527292" y="7294537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722BCA6-3DED-0B3D-B6C5-EA9E875CFEB3}"/>
              </a:ext>
            </a:extLst>
          </p:cNvPr>
          <p:cNvCxnSpPr>
            <a:cxnSpLocks/>
            <a:stCxn id="27" idx="2"/>
            <a:endCxn id="21" idx="6"/>
          </p:cNvCxnSpPr>
          <p:nvPr/>
        </p:nvCxnSpPr>
        <p:spPr>
          <a:xfrm flipH="1">
            <a:off x="12006169" y="7438818"/>
            <a:ext cx="521123" cy="0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3FCAAB-7794-6D36-324D-6ABBBCECBD5F}"/>
                  </a:ext>
                </a:extLst>
              </p:cNvPr>
              <p:cNvSpPr txBox="1"/>
              <p:nvPr/>
            </p:nvSpPr>
            <p:spPr>
              <a:xfrm>
                <a:off x="12819815" y="7207985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3FCAAB-7794-6D36-324D-6ABBBCECB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815" y="7207985"/>
                <a:ext cx="457200" cy="461665"/>
              </a:xfrm>
              <a:prstGeom prst="rect">
                <a:avLst/>
              </a:prstGeom>
              <a:blipFill>
                <a:blip r:embed="rId28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6" name="타원 965">
            <a:extLst>
              <a:ext uri="{FF2B5EF4-FFF2-40B4-BE49-F238E27FC236}">
                <a16:creationId xmlns:a16="http://schemas.microsoft.com/office/drawing/2014/main" id="{23064632-F0F4-714E-12BE-6A74A6FEF652}"/>
              </a:ext>
            </a:extLst>
          </p:cNvPr>
          <p:cNvSpPr/>
          <p:nvPr/>
        </p:nvSpPr>
        <p:spPr>
          <a:xfrm>
            <a:off x="14119831" y="7276587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33F7A56C-B363-F309-BF26-7D264D5099E9}"/>
                  </a:ext>
                </a:extLst>
              </p:cNvPr>
              <p:cNvSpPr txBox="1"/>
              <p:nvPr/>
            </p:nvSpPr>
            <p:spPr>
              <a:xfrm>
                <a:off x="13723254" y="7300803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33F7A56C-B363-F309-BF26-7D264D509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3254" y="7300803"/>
                <a:ext cx="457200" cy="461665"/>
              </a:xfrm>
              <a:prstGeom prst="rect">
                <a:avLst/>
              </a:prstGeom>
              <a:blipFill>
                <a:blip r:embed="rId29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9" name="원호 968">
            <a:extLst>
              <a:ext uri="{FF2B5EF4-FFF2-40B4-BE49-F238E27FC236}">
                <a16:creationId xmlns:a16="http://schemas.microsoft.com/office/drawing/2014/main" id="{39E7DA8F-6B40-773C-4F7E-1E09D7EA3919}"/>
              </a:ext>
            </a:extLst>
          </p:cNvPr>
          <p:cNvSpPr/>
          <p:nvPr/>
        </p:nvSpPr>
        <p:spPr>
          <a:xfrm>
            <a:off x="13999889" y="7135071"/>
            <a:ext cx="239884" cy="219921"/>
          </a:xfrm>
          <a:prstGeom prst="arc">
            <a:avLst>
              <a:gd name="adj1" fmla="val 4632362"/>
              <a:gd name="adj2" fmla="val 21147820"/>
            </a:avLst>
          </a:prstGeom>
          <a:ln>
            <a:solidFill>
              <a:srgbClr val="AEAEAE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71" name="직선 연결선 970">
            <a:extLst>
              <a:ext uri="{FF2B5EF4-FFF2-40B4-BE49-F238E27FC236}">
                <a16:creationId xmlns:a16="http://schemas.microsoft.com/office/drawing/2014/main" id="{17A460B7-A555-08B4-7257-6F7F9FA85BCC}"/>
              </a:ext>
            </a:extLst>
          </p:cNvPr>
          <p:cNvCxnSpPr>
            <a:cxnSpLocks/>
            <a:stCxn id="972" idx="3"/>
            <a:endCxn id="966" idx="7"/>
          </p:cNvCxnSpPr>
          <p:nvPr/>
        </p:nvCxnSpPr>
        <p:spPr>
          <a:xfrm flipH="1">
            <a:off x="14363556" y="6982323"/>
            <a:ext cx="587289" cy="336523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2" name="타원 971">
            <a:extLst>
              <a:ext uri="{FF2B5EF4-FFF2-40B4-BE49-F238E27FC236}">
                <a16:creationId xmlns:a16="http://schemas.microsoft.com/office/drawing/2014/main" id="{6194C9C3-A01D-0A49-FAE0-47F92524C533}"/>
              </a:ext>
            </a:extLst>
          </p:cNvPr>
          <p:cNvSpPr/>
          <p:nvPr/>
        </p:nvSpPr>
        <p:spPr>
          <a:xfrm>
            <a:off x="14909028" y="6736020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1" name="타원 980">
            <a:extLst>
              <a:ext uri="{FF2B5EF4-FFF2-40B4-BE49-F238E27FC236}">
                <a16:creationId xmlns:a16="http://schemas.microsoft.com/office/drawing/2014/main" id="{A23AB060-47B2-A86D-59F1-20F03A5FFED7}"/>
              </a:ext>
            </a:extLst>
          </p:cNvPr>
          <p:cNvSpPr/>
          <p:nvPr/>
        </p:nvSpPr>
        <p:spPr>
          <a:xfrm>
            <a:off x="14909028" y="7269117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B4751D87-60F8-2BAA-891F-1CE29AD912F7}"/>
                  </a:ext>
                </a:extLst>
              </p:cNvPr>
              <p:cNvSpPr txBox="1"/>
              <p:nvPr/>
            </p:nvSpPr>
            <p:spPr>
              <a:xfrm>
                <a:off x="15132816" y="697211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B4751D87-60F8-2BAA-891F-1CE29AD91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816" y="6972110"/>
                <a:ext cx="457200" cy="461665"/>
              </a:xfrm>
              <a:prstGeom prst="rect">
                <a:avLst/>
              </a:prstGeom>
              <a:blipFill>
                <a:blip r:embed="rId3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3" name="타원 982">
            <a:extLst>
              <a:ext uri="{FF2B5EF4-FFF2-40B4-BE49-F238E27FC236}">
                <a16:creationId xmlns:a16="http://schemas.microsoft.com/office/drawing/2014/main" id="{4E4821E7-629C-6846-F61B-048D73A41EEE}"/>
              </a:ext>
            </a:extLst>
          </p:cNvPr>
          <p:cNvSpPr/>
          <p:nvPr/>
        </p:nvSpPr>
        <p:spPr>
          <a:xfrm>
            <a:off x="14909028" y="7835815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EA1A2097-32EB-8B22-9B96-EA617572B2F7}"/>
                  </a:ext>
                </a:extLst>
              </p:cNvPr>
              <p:cNvSpPr txBox="1"/>
              <p:nvPr/>
            </p:nvSpPr>
            <p:spPr>
              <a:xfrm>
                <a:off x="15140790" y="7607875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EA1A2097-32EB-8B22-9B96-EA617572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790" y="7607875"/>
                <a:ext cx="457200" cy="46166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5" name="직선 연결선 984">
            <a:extLst>
              <a:ext uri="{FF2B5EF4-FFF2-40B4-BE49-F238E27FC236}">
                <a16:creationId xmlns:a16="http://schemas.microsoft.com/office/drawing/2014/main" id="{AC60AA14-A8CD-23B5-7648-745CC0311395}"/>
              </a:ext>
            </a:extLst>
          </p:cNvPr>
          <p:cNvCxnSpPr>
            <a:cxnSpLocks/>
            <a:stCxn id="981" idx="2"/>
            <a:endCxn id="966" idx="6"/>
          </p:cNvCxnSpPr>
          <p:nvPr/>
        </p:nvCxnSpPr>
        <p:spPr>
          <a:xfrm flipH="1">
            <a:off x="14405373" y="7413398"/>
            <a:ext cx="503655" cy="7470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직선 연결선 989">
            <a:extLst>
              <a:ext uri="{FF2B5EF4-FFF2-40B4-BE49-F238E27FC236}">
                <a16:creationId xmlns:a16="http://schemas.microsoft.com/office/drawing/2014/main" id="{A1EE2DAB-5302-1217-C45D-5179BC96A2D4}"/>
              </a:ext>
            </a:extLst>
          </p:cNvPr>
          <p:cNvCxnSpPr>
            <a:cxnSpLocks/>
            <a:stCxn id="983" idx="3"/>
            <a:endCxn id="966" idx="5"/>
          </p:cNvCxnSpPr>
          <p:nvPr/>
        </p:nvCxnSpPr>
        <p:spPr>
          <a:xfrm flipH="1" flipV="1">
            <a:off x="14363556" y="7522890"/>
            <a:ext cx="587289" cy="559228"/>
          </a:xfrm>
          <a:prstGeom prst="line">
            <a:avLst/>
          </a:prstGeom>
          <a:ln>
            <a:solidFill>
              <a:srgbClr val="AEAE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3" name="타원 992">
            <a:extLst>
              <a:ext uri="{FF2B5EF4-FFF2-40B4-BE49-F238E27FC236}">
                <a16:creationId xmlns:a16="http://schemas.microsoft.com/office/drawing/2014/main" id="{4FAA82CE-816C-DBD0-E3D1-6287CF45C6F8}"/>
              </a:ext>
            </a:extLst>
          </p:cNvPr>
          <p:cNvSpPr/>
          <p:nvPr/>
        </p:nvSpPr>
        <p:spPr>
          <a:xfrm>
            <a:off x="15956908" y="6722487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AD06AF35-AC61-B4C5-BE76-ED14A880C13A}"/>
                  </a:ext>
                </a:extLst>
              </p:cNvPr>
              <p:cNvSpPr txBox="1"/>
              <p:nvPr/>
            </p:nvSpPr>
            <p:spPr>
              <a:xfrm>
                <a:off x="16230600" y="6383913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AD06AF35-AC61-B4C5-BE76-ED14A880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0600" y="6383913"/>
                <a:ext cx="457200" cy="461665"/>
              </a:xfrm>
              <a:prstGeom prst="rect">
                <a:avLst/>
              </a:prstGeom>
              <a:blipFill>
                <a:blip r:embed="rId32"/>
                <a:stretch>
                  <a:fillRect l="-540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5" name="직선 연결선 994">
            <a:extLst>
              <a:ext uri="{FF2B5EF4-FFF2-40B4-BE49-F238E27FC236}">
                <a16:creationId xmlns:a16="http://schemas.microsoft.com/office/drawing/2014/main" id="{D358319F-C0C9-ED89-C4AE-049DF9467849}"/>
              </a:ext>
            </a:extLst>
          </p:cNvPr>
          <p:cNvCxnSpPr>
            <a:cxnSpLocks/>
            <a:stCxn id="993" idx="2"/>
            <a:endCxn id="972" idx="6"/>
          </p:cNvCxnSpPr>
          <p:nvPr/>
        </p:nvCxnSpPr>
        <p:spPr>
          <a:xfrm flipH="1">
            <a:off x="15194570" y="6866768"/>
            <a:ext cx="762338" cy="13533"/>
          </a:xfrm>
          <a:prstGeom prst="line">
            <a:avLst/>
          </a:prstGeom>
          <a:ln>
            <a:solidFill>
              <a:srgbClr val="AEAEAE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9" name="TextBox 998">
                <a:extLst>
                  <a:ext uri="{FF2B5EF4-FFF2-40B4-BE49-F238E27FC236}">
                    <a16:creationId xmlns:a16="http://schemas.microsoft.com/office/drawing/2014/main" id="{790923BD-0F78-2A20-8DD4-0C9EB803D947}"/>
                  </a:ext>
                </a:extLst>
              </p:cNvPr>
              <p:cNvSpPr txBox="1"/>
              <p:nvPr/>
            </p:nvSpPr>
            <p:spPr>
              <a:xfrm>
                <a:off x="15347139" y="6415164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99" name="TextBox 998">
                <a:extLst>
                  <a:ext uri="{FF2B5EF4-FFF2-40B4-BE49-F238E27FC236}">
                    <a16:creationId xmlns:a16="http://schemas.microsoft.com/office/drawing/2014/main" id="{790923BD-0F78-2A20-8DD4-0C9EB803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139" y="6415164"/>
                <a:ext cx="457200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16D6A5-330B-1490-C423-B00BDBAB8BC7}"/>
              </a:ext>
            </a:extLst>
          </p:cNvPr>
          <p:cNvSpPr/>
          <p:nvPr/>
        </p:nvSpPr>
        <p:spPr>
          <a:xfrm>
            <a:off x="642352" y="1729066"/>
            <a:ext cx="4539248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 학습 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242C4-5C89-0421-6A64-0E45C8296613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9695395C-24E7-266D-8842-6E1E7FA9890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AC54B5-D907-22CB-9B85-A8E0D7459D96}"/>
              </a:ext>
            </a:extLst>
          </p:cNvPr>
          <p:cNvSpPr txBox="1"/>
          <p:nvPr/>
        </p:nvSpPr>
        <p:spPr>
          <a:xfrm>
            <a:off x="17068800" y="70015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35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1F6AF1D-73DC-788D-7197-754A440BCFA2}"/>
              </a:ext>
            </a:extLst>
          </p:cNvPr>
          <p:cNvSpPr/>
          <p:nvPr/>
        </p:nvSpPr>
        <p:spPr>
          <a:xfrm>
            <a:off x="5181600" y="8550868"/>
            <a:ext cx="4118594" cy="1393232"/>
          </a:xfrm>
          <a:prstGeom prst="roundRect">
            <a:avLst>
              <a:gd name="adj" fmla="val 236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이종 그래프로 통합해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간의 상호 작용과 관계를 명시적으로 모델링함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1FD24E9-A92C-F8F6-5C70-7D378C3B2FE0}"/>
              </a:ext>
            </a:extLst>
          </p:cNvPr>
          <p:cNvSpPr/>
          <p:nvPr/>
        </p:nvSpPr>
        <p:spPr>
          <a:xfrm>
            <a:off x="10515598" y="8516280"/>
            <a:ext cx="7026810" cy="1393232"/>
          </a:xfrm>
          <a:prstGeom prst="roundRect">
            <a:avLst>
              <a:gd name="adj" fmla="val 236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구성된 그래프의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propagation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상품과 번들 노드 간의 관계를 구별하여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고객과 상품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간의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CF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번들의 의미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간의 대안을 포착함</a:t>
            </a:r>
          </a:p>
        </p:txBody>
      </p:sp>
    </p:spTree>
    <p:extLst>
      <p:ext uri="{BB962C8B-B14F-4D97-AF65-F5344CB8AC3E}">
        <p14:creationId xmlns:p14="http://schemas.microsoft.com/office/powerpoint/2010/main" val="16194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0BB6CE7-26ED-1E86-7B86-F99AEC5F3BB6}"/>
              </a:ext>
            </a:extLst>
          </p:cNvPr>
          <p:cNvSpPr/>
          <p:nvPr/>
        </p:nvSpPr>
        <p:spPr>
          <a:xfrm>
            <a:off x="2128913" y="2476500"/>
            <a:ext cx="4133067" cy="468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Prediction from 2 Levels</a:t>
            </a:r>
            <a:endParaRPr lang="ko-KR" altLang="en-US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88541E-F50B-04EA-DF62-177B2639BB35}"/>
              </a:ext>
            </a:extLst>
          </p:cNvPr>
          <p:cNvSpPr/>
          <p:nvPr/>
        </p:nvSpPr>
        <p:spPr>
          <a:xfrm>
            <a:off x="2128913" y="3170285"/>
            <a:ext cx="4133067" cy="4872462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Concatenate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All Layers’ Embeddings</a:t>
            </a: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AE06439-78C3-9CE4-C543-3AFA5DC7A757}"/>
              </a:ext>
            </a:extLst>
          </p:cNvPr>
          <p:cNvSpPr/>
          <p:nvPr/>
        </p:nvSpPr>
        <p:spPr>
          <a:xfrm>
            <a:off x="1205083" y="5077168"/>
            <a:ext cx="704660" cy="1066800"/>
          </a:xfrm>
          <a:prstGeom prst="right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8" name="화살표: 오른쪽 147">
            <a:extLst>
              <a:ext uri="{FF2B5EF4-FFF2-40B4-BE49-F238E27FC236}">
                <a16:creationId xmlns:a16="http://schemas.microsoft.com/office/drawing/2014/main" id="{221B3779-D298-30AD-0F7A-AE7A78646E9C}"/>
              </a:ext>
            </a:extLst>
          </p:cNvPr>
          <p:cNvSpPr/>
          <p:nvPr/>
        </p:nvSpPr>
        <p:spPr>
          <a:xfrm>
            <a:off x="6541503" y="5011285"/>
            <a:ext cx="704660" cy="1066800"/>
          </a:xfrm>
          <a:prstGeom prst="right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F61D389D-EC4F-02EA-F2AB-DAE3E6C44062}"/>
              </a:ext>
            </a:extLst>
          </p:cNvPr>
          <p:cNvSpPr/>
          <p:nvPr/>
        </p:nvSpPr>
        <p:spPr>
          <a:xfrm>
            <a:off x="7455432" y="2476500"/>
            <a:ext cx="5211641" cy="4689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with Hard Negatives</a:t>
            </a:r>
            <a:endParaRPr lang="ko-KR" altLang="en-US" sz="24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25818FE2-1544-0764-169B-0B9DAADA74FA}"/>
              </a:ext>
            </a:extLst>
          </p:cNvPr>
          <p:cNvSpPr/>
          <p:nvPr/>
        </p:nvSpPr>
        <p:spPr>
          <a:xfrm>
            <a:off x="7453758" y="3175902"/>
            <a:ext cx="5211641" cy="2319459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Item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Level</a:t>
            </a: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85E4D8E-12CB-8458-1333-F99D0603CA1F}"/>
              </a:ext>
            </a:extLst>
          </p:cNvPr>
          <p:cNvSpPr/>
          <p:nvPr/>
        </p:nvSpPr>
        <p:spPr>
          <a:xfrm>
            <a:off x="7462913" y="5687441"/>
            <a:ext cx="5211642" cy="2283079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Bundle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 Level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6F093E28-DC16-EE0D-363F-173A8EAC0545}"/>
              </a:ext>
            </a:extLst>
          </p:cNvPr>
          <p:cNvSpPr/>
          <p:nvPr/>
        </p:nvSpPr>
        <p:spPr>
          <a:xfrm>
            <a:off x="12938810" y="5059030"/>
            <a:ext cx="704660" cy="1066800"/>
          </a:xfrm>
          <a:prstGeom prst="rightArrow">
            <a:avLst/>
          </a:prstGeom>
          <a:solidFill>
            <a:srgbClr val="AEAE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F473683-300E-8769-1CFC-0D489F5EB8A3}"/>
              </a:ext>
            </a:extLst>
          </p:cNvPr>
          <p:cNvSpPr/>
          <p:nvPr/>
        </p:nvSpPr>
        <p:spPr>
          <a:xfrm>
            <a:off x="13956064" y="4305300"/>
            <a:ext cx="2807936" cy="2647103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A2D5973-17B1-4E9C-6CFD-1FD4BA0C2D2D}"/>
              </a:ext>
            </a:extLst>
          </p:cNvPr>
          <p:cNvSpPr/>
          <p:nvPr/>
        </p:nvSpPr>
        <p:spPr>
          <a:xfrm>
            <a:off x="14346693" y="5433575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4C3A4-701D-A308-ECB5-83B224CC5F68}"/>
                  </a:ext>
                </a:extLst>
              </p:cNvPr>
              <p:cNvSpPr txBox="1"/>
              <p:nvPr/>
            </p:nvSpPr>
            <p:spPr>
              <a:xfrm>
                <a:off x="14260864" y="5850107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884C3A4-701D-A308-ECB5-83B224CC5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864" y="5850107"/>
                <a:ext cx="457200" cy="461665"/>
              </a:xfrm>
              <a:prstGeom prst="rect">
                <a:avLst/>
              </a:prstGeom>
              <a:blipFill>
                <a:blip r:embed="rId2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타원 107">
            <a:extLst>
              <a:ext uri="{FF2B5EF4-FFF2-40B4-BE49-F238E27FC236}">
                <a16:creationId xmlns:a16="http://schemas.microsoft.com/office/drawing/2014/main" id="{B6DE9B5D-891A-71D8-56B5-A061AC00ED1D}"/>
              </a:ext>
            </a:extLst>
          </p:cNvPr>
          <p:cNvSpPr/>
          <p:nvPr/>
        </p:nvSpPr>
        <p:spPr>
          <a:xfrm>
            <a:off x="15099064" y="5421585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ACF57CDC-7179-1362-5A88-72C2C9990A2A}"/>
              </a:ext>
            </a:extLst>
          </p:cNvPr>
          <p:cNvSpPr/>
          <p:nvPr/>
        </p:nvSpPr>
        <p:spPr>
          <a:xfrm>
            <a:off x="15861064" y="4985907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D72529C-EC58-956E-6A3B-8297F22F9495}"/>
              </a:ext>
            </a:extLst>
          </p:cNvPr>
          <p:cNvSpPr/>
          <p:nvPr/>
        </p:nvSpPr>
        <p:spPr>
          <a:xfrm>
            <a:off x="15867084" y="5804617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8CB0F6-46EF-9102-18EE-C2887FA7EB2C}"/>
                  </a:ext>
                </a:extLst>
              </p:cNvPr>
              <p:cNvSpPr txBox="1"/>
              <p:nvPr/>
            </p:nvSpPr>
            <p:spPr>
              <a:xfrm>
                <a:off x="16146606" y="4762500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98CB0F6-46EF-9102-18EE-C2887FA7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606" y="4762500"/>
                <a:ext cx="4572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E2D7D4D-1074-9A7F-A08E-81938BBF688D}"/>
                  </a:ext>
                </a:extLst>
              </p:cNvPr>
              <p:cNvSpPr txBox="1"/>
              <p:nvPr/>
            </p:nvSpPr>
            <p:spPr>
              <a:xfrm>
                <a:off x="16146606" y="5583531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E2D7D4D-1074-9A7F-A08E-81938BBF6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6606" y="5583531"/>
                <a:ext cx="4572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AD6EF00-D336-6D50-CFCC-0ED83DC7F4CD}"/>
              </a:ext>
            </a:extLst>
          </p:cNvPr>
          <p:cNvCxnSpPr>
            <a:cxnSpLocks/>
            <a:stCxn id="109" idx="2"/>
            <a:endCxn id="108" idx="6"/>
          </p:cNvCxnSpPr>
          <p:nvPr/>
        </p:nvCxnSpPr>
        <p:spPr>
          <a:xfrm flipH="1">
            <a:off x="15384606" y="5130188"/>
            <a:ext cx="476458" cy="435678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348C533-CDFB-8CA4-E12D-A08EF057D252}"/>
              </a:ext>
            </a:extLst>
          </p:cNvPr>
          <p:cNvCxnSpPr>
            <a:cxnSpLocks/>
            <a:stCxn id="110" idx="2"/>
            <a:endCxn id="108" idx="6"/>
          </p:cNvCxnSpPr>
          <p:nvPr/>
        </p:nvCxnSpPr>
        <p:spPr>
          <a:xfrm flipH="1" flipV="1">
            <a:off x="15384606" y="5565866"/>
            <a:ext cx="482478" cy="38303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820AFA2-560A-2384-E26D-B01C6F7A74F5}"/>
                  </a:ext>
                </a:extLst>
              </p:cNvPr>
              <p:cNvSpPr txBox="1"/>
              <p:nvPr/>
            </p:nvSpPr>
            <p:spPr>
              <a:xfrm>
                <a:off x="15022864" y="5862346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820AFA2-560A-2384-E26D-B01C6F7A7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864" y="5862346"/>
                <a:ext cx="457200" cy="461665"/>
              </a:xfrm>
              <a:prstGeom prst="rect">
                <a:avLst/>
              </a:prstGeom>
              <a:blipFill>
                <a:blip r:embed="rId5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456CD37-A1F4-2371-28AC-F922FFC63CFE}"/>
              </a:ext>
            </a:extLst>
          </p:cNvPr>
          <p:cNvCxnSpPr>
            <a:cxnSpLocks/>
            <a:stCxn id="108" idx="2"/>
            <a:endCxn id="105" idx="6"/>
          </p:cNvCxnSpPr>
          <p:nvPr/>
        </p:nvCxnSpPr>
        <p:spPr>
          <a:xfrm flipH="1">
            <a:off x="14632235" y="5565866"/>
            <a:ext cx="466829" cy="11990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FC025C1D-EB57-CA50-05AE-561A2DDEEDED}"/>
              </a:ext>
            </a:extLst>
          </p:cNvPr>
          <p:cNvSpPr/>
          <p:nvPr/>
        </p:nvSpPr>
        <p:spPr>
          <a:xfrm>
            <a:off x="8904909" y="4317213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B03D30-9F61-B805-160E-BFE4E8062C41}"/>
                  </a:ext>
                </a:extLst>
              </p:cNvPr>
              <p:cNvSpPr txBox="1"/>
              <p:nvPr/>
            </p:nvSpPr>
            <p:spPr>
              <a:xfrm>
                <a:off x="8484802" y="3999829"/>
                <a:ext cx="45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B03D30-9F61-B805-160E-BFE4E8062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802" y="3999829"/>
                <a:ext cx="4572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21B84A9-BE62-1434-6717-700A9C712344}"/>
              </a:ext>
            </a:extLst>
          </p:cNvPr>
          <p:cNvSpPr/>
          <p:nvPr/>
        </p:nvSpPr>
        <p:spPr>
          <a:xfrm>
            <a:off x="9973046" y="3537006"/>
            <a:ext cx="2291710" cy="1858894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AEAEAE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9B0262B-DB0A-9724-86E4-BB791B920774}"/>
              </a:ext>
            </a:extLst>
          </p:cNvPr>
          <p:cNvSpPr/>
          <p:nvPr/>
        </p:nvSpPr>
        <p:spPr>
          <a:xfrm>
            <a:off x="10500046" y="3635067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6F07E8-5735-D36A-44BD-5C8B37D5EEBF}"/>
              </a:ext>
            </a:extLst>
          </p:cNvPr>
          <p:cNvSpPr/>
          <p:nvPr/>
        </p:nvSpPr>
        <p:spPr>
          <a:xfrm>
            <a:off x="11528825" y="3757393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E20E4A5-4170-15D9-21CA-A93BE4875609}"/>
              </a:ext>
            </a:extLst>
          </p:cNvPr>
          <p:cNvSpPr/>
          <p:nvPr/>
        </p:nvSpPr>
        <p:spPr>
          <a:xfrm>
            <a:off x="11181110" y="4733455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482DC5-807C-E120-25DA-92022AFA00D6}"/>
              </a:ext>
            </a:extLst>
          </p:cNvPr>
          <p:cNvSpPr/>
          <p:nvPr/>
        </p:nvSpPr>
        <p:spPr>
          <a:xfrm>
            <a:off x="11671596" y="4999030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616C6E-59DE-62C0-84E1-3A44FAB4ED82}"/>
              </a:ext>
            </a:extLst>
          </p:cNvPr>
          <p:cNvSpPr/>
          <p:nvPr/>
        </p:nvSpPr>
        <p:spPr>
          <a:xfrm>
            <a:off x="10287474" y="4596148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F9DB798-3B89-CDE4-614D-8575BF92E929}"/>
              </a:ext>
            </a:extLst>
          </p:cNvPr>
          <p:cNvSpPr/>
          <p:nvPr/>
        </p:nvSpPr>
        <p:spPr>
          <a:xfrm>
            <a:off x="10742583" y="4300004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F22729F-8B0D-2A31-8CBD-F61121731E68}"/>
              </a:ext>
            </a:extLst>
          </p:cNvPr>
          <p:cNvSpPr/>
          <p:nvPr/>
        </p:nvSpPr>
        <p:spPr>
          <a:xfrm>
            <a:off x="10723910" y="4981179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F216D1-F349-B6AD-3076-B710D84F1EF2}"/>
              </a:ext>
            </a:extLst>
          </p:cNvPr>
          <p:cNvCxnSpPr>
            <a:cxnSpLocks/>
            <a:stCxn id="8" idx="2"/>
            <a:endCxn id="2" idx="6"/>
          </p:cNvCxnSpPr>
          <p:nvPr/>
        </p:nvCxnSpPr>
        <p:spPr>
          <a:xfrm flipH="1">
            <a:off x="9190451" y="3901674"/>
            <a:ext cx="2338374" cy="559820"/>
          </a:xfrm>
          <a:prstGeom prst="line">
            <a:avLst/>
          </a:prstGeom>
          <a:ln>
            <a:solidFill>
              <a:srgbClr val="AEAEAE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900781-EBA6-D4C2-EAA9-37B7163132CA}"/>
              </a:ext>
            </a:extLst>
          </p:cNvPr>
          <p:cNvCxnSpPr>
            <a:cxnSpLocks/>
            <a:stCxn id="5" idx="1"/>
            <a:endCxn id="2" idx="6"/>
          </p:cNvCxnSpPr>
          <p:nvPr/>
        </p:nvCxnSpPr>
        <p:spPr>
          <a:xfrm flipH="1" flipV="1">
            <a:off x="9190451" y="4461494"/>
            <a:ext cx="782595" cy="4959"/>
          </a:xfrm>
          <a:prstGeom prst="line">
            <a:avLst/>
          </a:prstGeom>
          <a:ln>
            <a:solidFill>
              <a:srgbClr val="AEAEAE"/>
            </a:solidFill>
            <a:prstDash val="lg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450C85-D0A1-741A-5E42-51E10801F112}"/>
                  </a:ext>
                </a:extLst>
              </p:cNvPr>
              <p:cNvSpPr txBox="1"/>
              <p:nvPr/>
            </p:nvSpPr>
            <p:spPr>
              <a:xfrm>
                <a:off x="9113785" y="4417208"/>
                <a:ext cx="9383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h𝑎𝑟𝑑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450C85-D0A1-741A-5E42-51E10801F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785" y="4417208"/>
                <a:ext cx="938313" cy="461665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>
            <a:extLst>
              <a:ext uri="{FF2B5EF4-FFF2-40B4-BE49-F238E27FC236}">
                <a16:creationId xmlns:a16="http://schemas.microsoft.com/office/drawing/2014/main" id="{1FE2E2B7-830A-4E09-A63F-0925BD0C12F8}"/>
              </a:ext>
            </a:extLst>
          </p:cNvPr>
          <p:cNvSpPr/>
          <p:nvPr/>
        </p:nvSpPr>
        <p:spPr>
          <a:xfrm>
            <a:off x="11341818" y="4357062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AA33C89-39A6-89F4-F9F4-8B183F8811F6}"/>
              </a:ext>
            </a:extLst>
          </p:cNvPr>
          <p:cNvSpPr/>
          <p:nvPr/>
        </p:nvSpPr>
        <p:spPr>
          <a:xfrm>
            <a:off x="9921673" y="6132757"/>
            <a:ext cx="2291710" cy="1763196"/>
          </a:xfrm>
          <a:prstGeom prst="roundRect">
            <a:avLst>
              <a:gd name="adj" fmla="val 23673"/>
            </a:avLst>
          </a:prstGeom>
          <a:solidFill>
            <a:schemeClr val="bg1"/>
          </a:solidFill>
          <a:ln>
            <a:solidFill>
              <a:srgbClr val="AEAEAE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0B21D97-B3B2-DC2C-D964-8B35DE884C85}"/>
              </a:ext>
            </a:extLst>
          </p:cNvPr>
          <p:cNvSpPr/>
          <p:nvPr/>
        </p:nvSpPr>
        <p:spPr>
          <a:xfrm>
            <a:off x="9231490" y="6132757"/>
            <a:ext cx="2291710" cy="1763196"/>
          </a:xfrm>
          <a:prstGeom prst="roundRect">
            <a:avLst>
              <a:gd name="adj" fmla="val 23673"/>
            </a:avLst>
          </a:prstGeom>
          <a:solidFill>
            <a:srgbClr val="FFCD4A">
              <a:alpha val="30000"/>
            </a:srgbClr>
          </a:solidFill>
          <a:ln>
            <a:solidFill>
              <a:srgbClr val="AEAEAE"/>
            </a:solidFill>
            <a:prstDash val="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49142DB-A1DC-1555-4B09-84323EAC857A}"/>
              </a:ext>
            </a:extLst>
          </p:cNvPr>
          <p:cNvSpPr/>
          <p:nvPr/>
        </p:nvSpPr>
        <p:spPr>
          <a:xfrm>
            <a:off x="11066001" y="6667246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1C1C585-84A5-68D2-4AB4-B0DE0D2D0812}"/>
              </a:ext>
            </a:extLst>
          </p:cNvPr>
          <p:cNvSpPr/>
          <p:nvPr/>
        </p:nvSpPr>
        <p:spPr>
          <a:xfrm>
            <a:off x="11769862" y="7014355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70F108A-BA1E-802C-066F-342FC0FDB18F}"/>
              </a:ext>
            </a:extLst>
          </p:cNvPr>
          <p:cNvSpPr/>
          <p:nvPr/>
        </p:nvSpPr>
        <p:spPr>
          <a:xfrm>
            <a:off x="10956552" y="7109357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247916A-4962-A2AA-1AD7-436D31732CB5}"/>
              </a:ext>
            </a:extLst>
          </p:cNvPr>
          <p:cNvSpPr/>
          <p:nvPr/>
        </p:nvSpPr>
        <p:spPr>
          <a:xfrm>
            <a:off x="11627091" y="7483545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CEE1D86-79E6-DCC5-BFC9-57C146A7D1FB}"/>
              </a:ext>
            </a:extLst>
          </p:cNvPr>
          <p:cNvSpPr/>
          <p:nvPr/>
        </p:nvSpPr>
        <p:spPr>
          <a:xfrm>
            <a:off x="10550564" y="7430849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277B82A-4817-77B5-5EFF-26E7B312227D}"/>
              </a:ext>
            </a:extLst>
          </p:cNvPr>
          <p:cNvSpPr/>
          <p:nvPr/>
        </p:nvSpPr>
        <p:spPr>
          <a:xfrm>
            <a:off x="10163967" y="6870074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817921BC-ABB1-5D3D-9045-3A008AF3FE3C}"/>
              </a:ext>
            </a:extLst>
          </p:cNvPr>
          <p:cNvSpPr/>
          <p:nvPr/>
        </p:nvSpPr>
        <p:spPr>
          <a:xfrm>
            <a:off x="10529460" y="6339556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BBC4711-6FD3-1CD3-0889-3A2398D0303E}"/>
              </a:ext>
            </a:extLst>
          </p:cNvPr>
          <p:cNvSpPr/>
          <p:nvPr/>
        </p:nvSpPr>
        <p:spPr>
          <a:xfrm>
            <a:off x="9522556" y="7107782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D9BDD31-E74A-AF39-F070-18FE43A9EDEE}"/>
              </a:ext>
            </a:extLst>
          </p:cNvPr>
          <p:cNvSpPr/>
          <p:nvPr/>
        </p:nvSpPr>
        <p:spPr>
          <a:xfrm>
            <a:off x="9379785" y="6608173"/>
            <a:ext cx="285542" cy="288562"/>
          </a:xfrm>
          <a:prstGeom prst="ellipse">
            <a:avLst/>
          </a:prstGeom>
          <a:solidFill>
            <a:srgbClr val="AEAEA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1C4F7-C347-18C6-D140-29884EB79970}"/>
                  </a:ext>
                </a:extLst>
              </p:cNvPr>
              <p:cNvSpPr txBox="1"/>
              <p:nvPr/>
            </p:nvSpPr>
            <p:spPr>
              <a:xfrm>
                <a:off x="9053399" y="5740022"/>
                <a:ext cx="4691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F31C4F7-C347-18C6-D140-29884EB79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99" y="5740022"/>
                <a:ext cx="469157" cy="461665"/>
              </a:xfrm>
              <a:prstGeom prst="rect">
                <a:avLst/>
              </a:prstGeom>
              <a:blipFill>
                <a:blip r:embed="rId8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F4F35FA1-27E8-4F5E-3061-8D3C7ACB0B9A}"/>
              </a:ext>
            </a:extLst>
          </p:cNvPr>
          <p:cNvCxnSpPr>
            <a:cxnSpLocks/>
          </p:cNvCxnSpPr>
          <p:nvPr/>
        </p:nvCxnSpPr>
        <p:spPr>
          <a:xfrm>
            <a:off x="9691545" y="5788005"/>
            <a:ext cx="2069922" cy="0"/>
          </a:xfrm>
          <a:prstGeom prst="line">
            <a:avLst/>
          </a:prstGeom>
          <a:ln>
            <a:solidFill>
              <a:srgbClr val="AEAEA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2C6F336B-A85E-FFAC-2B9A-19A19E9D1E06}"/>
              </a:ext>
            </a:extLst>
          </p:cNvPr>
          <p:cNvCxnSpPr>
            <a:cxnSpLocks/>
          </p:cNvCxnSpPr>
          <p:nvPr/>
        </p:nvCxnSpPr>
        <p:spPr>
          <a:xfrm>
            <a:off x="9691545" y="5788005"/>
            <a:ext cx="0" cy="344752"/>
          </a:xfrm>
          <a:prstGeom prst="line">
            <a:avLst/>
          </a:prstGeom>
          <a:ln>
            <a:solidFill>
              <a:srgbClr val="AEAEA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직선 연결선 965">
            <a:extLst>
              <a:ext uri="{FF2B5EF4-FFF2-40B4-BE49-F238E27FC236}">
                <a16:creationId xmlns:a16="http://schemas.microsoft.com/office/drawing/2014/main" id="{07D94A0F-A3FB-B381-9E42-99540EC9ADF2}"/>
              </a:ext>
            </a:extLst>
          </p:cNvPr>
          <p:cNvCxnSpPr>
            <a:cxnSpLocks/>
          </p:cNvCxnSpPr>
          <p:nvPr/>
        </p:nvCxnSpPr>
        <p:spPr>
          <a:xfrm>
            <a:off x="11761467" y="5788005"/>
            <a:ext cx="0" cy="344752"/>
          </a:xfrm>
          <a:prstGeom prst="line">
            <a:avLst/>
          </a:prstGeom>
          <a:ln>
            <a:solidFill>
              <a:srgbClr val="AEAEAE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C1049D88-D357-7F08-949E-E75497FB9540}"/>
                  </a:ext>
                </a:extLst>
              </p:cNvPr>
              <p:cNvSpPr txBox="1"/>
              <p:nvPr/>
            </p:nvSpPr>
            <p:spPr>
              <a:xfrm>
                <a:off x="11710887" y="5676900"/>
                <a:ext cx="9383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h𝑎𝑟𝑑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C1049D88-D357-7F08-949E-E75497FB9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0887" y="5676900"/>
                <a:ext cx="93831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AD32D306-62B6-89B3-AB99-C2D814FA4074}"/>
              </a:ext>
            </a:extLst>
          </p:cNvPr>
          <p:cNvSpPr/>
          <p:nvPr/>
        </p:nvSpPr>
        <p:spPr>
          <a:xfrm>
            <a:off x="3118732" y="4408875"/>
            <a:ext cx="288000" cy="288000"/>
          </a:xfrm>
          <a:prstGeom prst="rect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76D81F90-7C2B-E0F1-2048-ED6071D60696}"/>
              </a:ext>
            </a:extLst>
          </p:cNvPr>
          <p:cNvSpPr/>
          <p:nvPr/>
        </p:nvSpPr>
        <p:spPr>
          <a:xfrm>
            <a:off x="3409742" y="4408875"/>
            <a:ext cx="288000" cy="288000"/>
          </a:xfrm>
          <a:prstGeom prst="rect">
            <a:avLst/>
          </a:prstGeom>
          <a:solidFill>
            <a:srgbClr val="D0ECF9">
              <a:alpha val="3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1151F668-06CE-C0C7-037A-AC8EF94EE3CF}"/>
              </a:ext>
            </a:extLst>
          </p:cNvPr>
          <p:cNvSpPr/>
          <p:nvPr/>
        </p:nvSpPr>
        <p:spPr>
          <a:xfrm>
            <a:off x="3693503" y="4408875"/>
            <a:ext cx="288000" cy="288000"/>
          </a:xfrm>
          <a:prstGeom prst="rect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BF201CDA-3BB6-896D-EC8C-788F10E2B1D3}"/>
                  </a:ext>
                </a:extLst>
              </p:cNvPr>
              <p:cNvSpPr txBox="1"/>
              <p:nvPr/>
            </p:nvSpPr>
            <p:spPr>
              <a:xfrm>
                <a:off x="2362200" y="4229100"/>
                <a:ext cx="821172" cy="50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BF201CDA-3BB6-896D-EC8C-788F10E2B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229100"/>
                <a:ext cx="821172" cy="503921"/>
              </a:xfrm>
              <a:prstGeom prst="rect">
                <a:avLst/>
              </a:prstGeom>
              <a:blipFill>
                <a:blip r:embed="rId10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3" name="직사각형 972">
            <a:extLst>
              <a:ext uri="{FF2B5EF4-FFF2-40B4-BE49-F238E27FC236}">
                <a16:creationId xmlns:a16="http://schemas.microsoft.com/office/drawing/2014/main" id="{AD4C9833-5352-6A9C-25D0-12833EE0E365}"/>
              </a:ext>
            </a:extLst>
          </p:cNvPr>
          <p:cNvSpPr/>
          <p:nvPr/>
        </p:nvSpPr>
        <p:spPr>
          <a:xfrm>
            <a:off x="3118747" y="5400685"/>
            <a:ext cx="288000" cy="288000"/>
          </a:xfrm>
          <a:prstGeom prst="rect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5265A677-BE36-9FF8-BAC5-F2631259F7A1}"/>
              </a:ext>
            </a:extLst>
          </p:cNvPr>
          <p:cNvSpPr/>
          <p:nvPr/>
        </p:nvSpPr>
        <p:spPr>
          <a:xfrm>
            <a:off x="3409742" y="5400685"/>
            <a:ext cx="288000" cy="288000"/>
          </a:xfrm>
          <a:prstGeom prst="rect">
            <a:avLst/>
          </a:prstGeom>
          <a:solidFill>
            <a:srgbClr val="FFCD4A">
              <a:alpha val="3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5" name="직사각형 974">
            <a:extLst>
              <a:ext uri="{FF2B5EF4-FFF2-40B4-BE49-F238E27FC236}">
                <a16:creationId xmlns:a16="http://schemas.microsoft.com/office/drawing/2014/main" id="{EC41CBCE-3C79-4C14-D488-124805A7CBB6}"/>
              </a:ext>
            </a:extLst>
          </p:cNvPr>
          <p:cNvSpPr/>
          <p:nvPr/>
        </p:nvSpPr>
        <p:spPr>
          <a:xfrm>
            <a:off x="3693503" y="5400685"/>
            <a:ext cx="288000" cy="288000"/>
          </a:xfrm>
          <a:prstGeom prst="rect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9" name="직사각형 978">
            <a:extLst>
              <a:ext uri="{FF2B5EF4-FFF2-40B4-BE49-F238E27FC236}">
                <a16:creationId xmlns:a16="http://schemas.microsoft.com/office/drawing/2014/main" id="{462702FD-B142-945F-0AEB-AFC54818AAEF}"/>
              </a:ext>
            </a:extLst>
          </p:cNvPr>
          <p:cNvSpPr/>
          <p:nvPr/>
        </p:nvSpPr>
        <p:spPr>
          <a:xfrm>
            <a:off x="3122495" y="6361415"/>
            <a:ext cx="288000" cy="288000"/>
          </a:xfrm>
          <a:prstGeom prst="rect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9A22484F-211F-183C-FD48-24D6CCDD104D}"/>
              </a:ext>
            </a:extLst>
          </p:cNvPr>
          <p:cNvSpPr/>
          <p:nvPr/>
        </p:nvSpPr>
        <p:spPr>
          <a:xfrm>
            <a:off x="3408586" y="6361415"/>
            <a:ext cx="288000" cy="288000"/>
          </a:xfrm>
          <a:prstGeom prst="rect">
            <a:avLst/>
          </a:prstGeom>
          <a:solidFill>
            <a:srgbClr val="D0ECF9">
              <a:alpha val="3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1" name="직사각형 980">
            <a:extLst>
              <a:ext uri="{FF2B5EF4-FFF2-40B4-BE49-F238E27FC236}">
                <a16:creationId xmlns:a16="http://schemas.microsoft.com/office/drawing/2014/main" id="{262EA4F5-F7AB-3969-A1E6-0D91E542CD04}"/>
              </a:ext>
            </a:extLst>
          </p:cNvPr>
          <p:cNvSpPr/>
          <p:nvPr/>
        </p:nvSpPr>
        <p:spPr>
          <a:xfrm>
            <a:off x="3692347" y="6361415"/>
            <a:ext cx="288000" cy="288000"/>
          </a:xfrm>
          <a:prstGeom prst="rect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2" name="직사각형 981">
            <a:extLst>
              <a:ext uri="{FF2B5EF4-FFF2-40B4-BE49-F238E27FC236}">
                <a16:creationId xmlns:a16="http://schemas.microsoft.com/office/drawing/2014/main" id="{40DA6ACB-9D88-0543-0119-82D39B8164BD}"/>
              </a:ext>
            </a:extLst>
          </p:cNvPr>
          <p:cNvSpPr/>
          <p:nvPr/>
        </p:nvSpPr>
        <p:spPr>
          <a:xfrm>
            <a:off x="3118732" y="7322145"/>
            <a:ext cx="288000" cy="288000"/>
          </a:xfrm>
          <a:prstGeom prst="rect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3" name="직사각형 982">
            <a:extLst>
              <a:ext uri="{FF2B5EF4-FFF2-40B4-BE49-F238E27FC236}">
                <a16:creationId xmlns:a16="http://schemas.microsoft.com/office/drawing/2014/main" id="{783C16ED-89F0-A4C7-5484-62022E726657}"/>
              </a:ext>
            </a:extLst>
          </p:cNvPr>
          <p:cNvSpPr/>
          <p:nvPr/>
        </p:nvSpPr>
        <p:spPr>
          <a:xfrm>
            <a:off x="3408586" y="7322145"/>
            <a:ext cx="288000" cy="288000"/>
          </a:xfrm>
          <a:prstGeom prst="rect">
            <a:avLst/>
          </a:prstGeom>
          <a:solidFill>
            <a:srgbClr val="FFCD4A">
              <a:alpha val="3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4" name="직사각형 983">
            <a:extLst>
              <a:ext uri="{FF2B5EF4-FFF2-40B4-BE49-F238E27FC236}">
                <a16:creationId xmlns:a16="http://schemas.microsoft.com/office/drawing/2014/main" id="{97B7E256-CC65-CA8E-E703-148FCB0128CA}"/>
              </a:ext>
            </a:extLst>
          </p:cNvPr>
          <p:cNvSpPr/>
          <p:nvPr/>
        </p:nvSpPr>
        <p:spPr>
          <a:xfrm>
            <a:off x="3692347" y="7322145"/>
            <a:ext cx="288000" cy="288000"/>
          </a:xfrm>
          <a:prstGeom prst="rect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849FCAFF-BB24-C41C-BBC7-0901EDB4C253}"/>
                  </a:ext>
                </a:extLst>
              </p:cNvPr>
              <p:cNvSpPr txBox="1"/>
              <p:nvPr/>
            </p:nvSpPr>
            <p:spPr>
              <a:xfrm>
                <a:off x="2352554" y="6255987"/>
                <a:ext cx="821172" cy="50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849FCAFF-BB24-C41C-BBC7-0901EDB4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554" y="6255987"/>
                <a:ext cx="821172" cy="5039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B2D818E4-AAE6-B0A4-BA79-1B5920661EBF}"/>
                  </a:ext>
                </a:extLst>
              </p:cNvPr>
              <p:cNvSpPr txBox="1"/>
              <p:nvPr/>
            </p:nvSpPr>
            <p:spPr>
              <a:xfrm>
                <a:off x="2355156" y="5264177"/>
                <a:ext cx="821172" cy="522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B2D818E4-AAE6-B0A4-BA79-1B5920661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56" y="5264177"/>
                <a:ext cx="821172" cy="5220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B27310D5-3B4A-952D-CCF8-E4CFFF3D1C88}"/>
                  </a:ext>
                </a:extLst>
              </p:cNvPr>
              <p:cNvSpPr txBox="1"/>
              <p:nvPr/>
            </p:nvSpPr>
            <p:spPr>
              <a:xfrm>
                <a:off x="2357029" y="7154198"/>
                <a:ext cx="821172" cy="5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B27310D5-3B4A-952D-CCF8-E4CFFF3D1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029" y="7154198"/>
                <a:ext cx="821172" cy="5155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8" name="타원 987">
            <a:extLst>
              <a:ext uri="{FF2B5EF4-FFF2-40B4-BE49-F238E27FC236}">
                <a16:creationId xmlns:a16="http://schemas.microsoft.com/office/drawing/2014/main" id="{3D0AC9E6-88D4-7D07-DCE5-037BD527C256}"/>
              </a:ext>
            </a:extLst>
          </p:cNvPr>
          <p:cNvSpPr/>
          <p:nvPr/>
        </p:nvSpPr>
        <p:spPr>
          <a:xfrm>
            <a:off x="4354800" y="4879818"/>
            <a:ext cx="285542" cy="2885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92" name="직선 연결선 991">
            <a:extLst>
              <a:ext uri="{FF2B5EF4-FFF2-40B4-BE49-F238E27FC236}">
                <a16:creationId xmlns:a16="http://schemas.microsoft.com/office/drawing/2014/main" id="{E5DEF29F-7C77-260C-792F-91EA946ABAD4}"/>
              </a:ext>
            </a:extLst>
          </p:cNvPr>
          <p:cNvCxnSpPr>
            <a:stCxn id="988" idx="7"/>
            <a:endCxn id="988" idx="3"/>
          </p:cNvCxnSpPr>
          <p:nvPr/>
        </p:nvCxnSpPr>
        <p:spPr>
          <a:xfrm flipH="1">
            <a:off x="4396617" y="4922077"/>
            <a:ext cx="201908" cy="204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직선 연결선 992">
            <a:extLst>
              <a:ext uri="{FF2B5EF4-FFF2-40B4-BE49-F238E27FC236}">
                <a16:creationId xmlns:a16="http://schemas.microsoft.com/office/drawing/2014/main" id="{CD05487A-DCFE-A4C5-BBC8-68DBB5FA9E87}"/>
              </a:ext>
            </a:extLst>
          </p:cNvPr>
          <p:cNvCxnSpPr>
            <a:cxnSpLocks/>
            <a:stCxn id="988" idx="5"/>
            <a:endCxn id="988" idx="1"/>
          </p:cNvCxnSpPr>
          <p:nvPr/>
        </p:nvCxnSpPr>
        <p:spPr>
          <a:xfrm flipH="1" flipV="1">
            <a:off x="4396617" y="4922077"/>
            <a:ext cx="201908" cy="204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6" name="타원 995">
            <a:extLst>
              <a:ext uri="{FF2B5EF4-FFF2-40B4-BE49-F238E27FC236}">
                <a16:creationId xmlns:a16="http://schemas.microsoft.com/office/drawing/2014/main" id="{D2542EF3-62F7-30D0-2D5A-61691AD28536}"/>
              </a:ext>
            </a:extLst>
          </p:cNvPr>
          <p:cNvSpPr/>
          <p:nvPr/>
        </p:nvSpPr>
        <p:spPr>
          <a:xfrm>
            <a:off x="4354800" y="6865636"/>
            <a:ext cx="285542" cy="2885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997" name="직선 연결선 996">
            <a:extLst>
              <a:ext uri="{FF2B5EF4-FFF2-40B4-BE49-F238E27FC236}">
                <a16:creationId xmlns:a16="http://schemas.microsoft.com/office/drawing/2014/main" id="{1E9AB93E-FFF6-843C-B10D-4D341B05795E}"/>
              </a:ext>
            </a:extLst>
          </p:cNvPr>
          <p:cNvCxnSpPr>
            <a:stCxn id="996" idx="7"/>
            <a:endCxn id="996" idx="3"/>
          </p:cNvCxnSpPr>
          <p:nvPr/>
        </p:nvCxnSpPr>
        <p:spPr>
          <a:xfrm flipH="1">
            <a:off x="4396617" y="6907895"/>
            <a:ext cx="201908" cy="204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직선 연결선 997">
            <a:extLst>
              <a:ext uri="{FF2B5EF4-FFF2-40B4-BE49-F238E27FC236}">
                <a16:creationId xmlns:a16="http://schemas.microsoft.com/office/drawing/2014/main" id="{E8A8114B-2F17-F1A1-8D46-01D28779FE5A}"/>
              </a:ext>
            </a:extLst>
          </p:cNvPr>
          <p:cNvCxnSpPr>
            <a:cxnSpLocks/>
            <a:stCxn id="996" idx="5"/>
            <a:endCxn id="996" idx="1"/>
          </p:cNvCxnSpPr>
          <p:nvPr/>
        </p:nvCxnSpPr>
        <p:spPr>
          <a:xfrm flipH="1" flipV="1">
            <a:off x="4396617" y="6907895"/>
            <a:ext cx="201908" cy="204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9" name="타원 998">
            <a:extLst>
              <a:ext uri="{FF2B5EF4-FFF2-40B4-BE49-F238E27FC236}">
                <a16:creationId xmlns:a16="http://schemas.microsoft.com/office/drawing/2014/main" id="{1EF5C344-A2B3-FF94-ACE4-2C6542F89246}"/>
              </a:ext>
            </a:extLst>
          </p:cNvPr>
          <p:cNvSpPr/>
          <p:nvPr/>
        </p:nvSpPr>
        <p:spPr>
          <a:xfrm>
            <a:off x="4800600" y="5844433"/>
            <a:ext cx="285542" cy="2885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00" name="직선 연결선 999">
            <a:extLst>
              <a:ext uri="{FF2B5EF4-FFF2-40B4-BE49-F238E27FC236}">
                <a16:creationId xmlns:a16="http://schemas.microsoft.com/office/drawing/2014/main" id="{AD27D353-586C-0EFF-F294-CC150E3F7A35}"/>
              </a:ext>
            </a:extLst>
          </p:cNvPr>
          <p:cNvCxnSpPr>
            <a:cxnSpLocks/>
            <a:endCxn id="999" idx="2"/>
          </p:cNvCxnSpPr>
          <p:nvPr/>
        </p:nvCxnSpPr>
        <p:spPr>
          <a:xfrm flipH="1">
            <a:off x="4800600" y="5988714"/>
            <a:ext cx="292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직선 연결선 1000">
            <a:extLst>
              <a:ext uri="{FF2B5EF4-FFF2-40B4-BE49-F238E27FC236}">
                <a16:creationId xmlns:a16="http://schemas.microsoft.com/office/drawing/2014/main" id="{968CDED6-5165-1F76-F778-E3BC3CE1463E}"/>
              </a:ext>
            </a:extLst>
          </p:cNvPr>
          <p:cNvCxnSpPr>
            <a:cxnSpLocks/>
            <a:stCxn id="999" idx="4"/>
            <a:endCxn id="999" idx="0"/>
          </p:cNvCxnSpPr>
          <p:nvPr/>
        </p:nvCxnSpPr>
        <p:spPr>
          <a:xfrm flipV="1">
            <a:off x="4943371" y="5844433"/>
            <a:ext cx="0" cy="2885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6" name="직사각형 1005">
            <a:extLst>
              <a:ext uri="{FF2B5EF4-FFF2-40B4-BE49-F238E27FC236}">
                <a16:creationId xmlns:a16="http://schemas.microsoft.com/office/drawing/2014/main" id="{4A7930C1-B7C1-6B39-B418-50E1C725BC04}"/>
              </a:ext>
            </a:extLst>
          </p:cNvPr>
          <p:cNvSpPr/>
          <p:nvPr/>
        </p:nvSpPr>
        <p:spPr>
          <a:xfrm>
            <a:off x="5239807" y="5709897"/>
            <a:ext cx="821172" cy="522002"/>
          </a:xfrm>
          <a:prstGeom prst="rect">
            <a:avLst/>
          </a:prstGeom>
          <a:solidFill>
            <a:srgbClr val="E8E8E8">
              <a:alpha val="50000"/>
            </a:srgbClr>
          </a:solidFill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4" name="타원 1003">
            <a:extLst>
              <a:ext uri="{FF2B5EF4-FFF2-40B4-BE49-F238E27FC236}">
                <a16:creationId xmlns:a16="http://schemas.microsoft.com/office/drawing/2014/main" id="{D8795BB8-6B36-4C9C-27A1-46C29E3716CE}"/>
              </a:ext>
            </a:extLst>
          </p:cNvPr>
          <p:cNvSpPr/>
          <p:nvPr/>
        </p:nvSpPr>
        <p:spPr>
          <a:xfrm>
            <a:off x="5330391" y="5842289"/>
            <a:ext cx="285542" cy="288562"/>
          </a:xfrm>
          <a:prstGeom prst="ellipse">
            <a:avLst/>
          </a:prstGeom>
          <a:solidFill>
            <a:srgbClr val="D0ECF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5" name="타원 1004">
            <a:extLst>
              <a:ext uri="{FF2B5EF4-FFF2-40B4-BE49-F238E27FC236}">
                <a16:creationId xmlns:a16="http://schemas.microsoft.com/office/drawing/2014/main" id="{5E7DDCCB-80DB-79C2-43FF-0EA4A9F273BA}"/>
              </a:ext>
            </a:extLst>
          </p:cNvPr>
          <p:cNvSpPr/>
          <p:nvPr/>
        </p:nvSpPr>
        <p:spPr>
          <a:xfrm>
            <a:off x="5691722" y="5832193"/>
            <a:ext cx="285542" cy="288562"/>
          </a:xfrm>
          <a:prstGeom prst="ellipse">
            <a:avLst/>
          </a:prstGeom>
          <a:solidFill>
            <a:srgbClr val="FFCD4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07" name="직선 연결선 1006">
            <a:extLst>
              <a:ext uri="{FF2B5EF4-FFF2-40B4-BE49-F238E27FC236}">
                <a16:creationId xmlns:a16="http://schemas.microsoft.com/office/drawing/2014/main" id="{9293BED4-36FB-F093-3F0C-0C5F32CB3882}"/>
              </a:ext>
            </a:extLst>
          </p:cNvPr>
          <p:cNvCxnSpPr>
            <a:cxnSpLocks/>
            <a:stCxn id="988" idx="1"/>
            <a:endCxn id="971" idx="3"/>
          </p:cNvCxnSpPr>
          <p:nvPr/>
        </p:nvCxnSpPr>
        <p:spPr>
          <a:xfrm flipH="1" flipV="1">
            <a:off x="3981503" y="4552875"/>
            <a:ext cx="415114" cy="369202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직선 연결선 1010">
            <a:extLst>
              <a:ext uri="{FF2B5EF4-FFF2-40B4-BE49-F238E27FC236}">
                <a16:creationId xmlns:a16="http://schemas.microsoft.com/office/drawing/2014/main" id="{988D98EF-73B0-707F-5674-3607AC9162DB}"/>
              </a:ext>
            </a:extLst>
          </p:cNvPr>
          <p:cNvCxnSpPr>
            <a:cxnSpLocks/>
            <a:stCxn id="988" idx="3"/>
            <a:endCxn id="975" idx="3"/>
          </p:cNvCxnSpPr>
          <p:nvPr/>
        </p:nvCxnSpPr>
        <p:spPr>
          <a:xfrm flipH="1">
            <a:off x="3981503" y="5126121"/>
            <a:ext cx="415114" cy="418564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직선 연결선 1013">
            <a:extLst>
              <a:ext uri="{FF2B5EF4-FFF2-40B4-BE49-F238E27FC236}">
                <a16:creationId xmlns:a16="http://schemas.microsoft.com/office/drawing/2014/main" id="{82E557DC-6092-27D8-9358-5BAA5F841093}"/>
              </a:ext>
            </a:extLst>
          </p:cNvPr>
          <p:cNvCxnSpPr>
            <a:cxnSpLocks/>
            <a:stCxn id="988" idx="5"/>
            <a:endCxn id="999" idx="1"/>
          </p:cNvCxnSpPr>
          <p:nvPr/>
        </p:nvCxnSpPr>
        <p:spPr>
          <a:xfrm>
            <a:off x="4598525" y="5126121"/>
            <a:ext cx="243892" cy="760571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D6229EC-9AB2-63FC-CDB8-3E26393B4475}"/>
              </a:ext>
            </a:extLst>
          </p:cNvPr>
          <p:cNvCxnSpPr>
            <a:cxnSpLocks/>
            <a:stCxn id="981" idx="3"/>
            <a:endCxn id="996" idx="1"/>
          </p:cNvCxnSpPr>
          <p:nvPr/>
        </p:nvCxnSpPr>
        <p:spPr>
          <a:xfrm>
            <a:off x="3980347" y="6505415"/>
            <a:ext cx="416270" cy="402480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E5C4FF1-2982-C919-D163-A54428B19D53}"/>
              </a:ext>
            </a:extLst>
          </p:cNvPr>
          <p:cNvCxnSpPr>
            <a:cxnSpLocks/>
            <a:stCxn id="996" idx="7"/>
            <a:endCxn id="999" idx="3"/>
          </p:cNvCxnSpPr>
          <p:nvPr/>
        </p:nvCxnSpPr>
        <p:spPr>
          <a:xfrm flipV="1">
            <a:off x="4598525" y="6090736"/>
            <a:ext cx="243892" cy="817159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B54A2A1-A037-0A22-0B9C-C484B066855B}"/>
              </a:ext>
            </a:extLst>
          </p:cNvPr>
          <p:cNvCxnSpPr>
            <a:cxnSpLocks/>
            <a:stCxn id="984" idx="3"/>
            <a:endCxn id="996" idx="3"/>
          </p:cNvCxnSpPr>
          <p:nvPr/>
        </p:nvCxnSpPr>
        <p:spPr>
          <a:xfrm flipV="1">
            <a:off x="3980347" y="7111939"/>
            <a:ext cx="416270" cy="354206"/>
          </a:xfrm>
          <a:prstGeom prst="line">
            <a:avLst/>
          </a:prstGeom>
          <a:ln>
            <a:solidFill>
              <a:srgbClr val="AEAE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BEDA3B9-6DAF-E0D5-CC22-76E5149A1C37}"/>
                  </a:ext>
                </a:extLst>
              </p:cNvPr>
              <p:cNvSpPr txBox="1"/>
              <p:nvPr/>
            </p:nvSpPr>
            <p:spPr>
              <a:xfrm>
                <a:off x="5234565" y="6214160"/>
                <a:ext cx="821172" cy="50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ko-KR" sz="24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ko-KR" altLang="en-US" sz="2400" dirty="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BEDA3B9-6DAF-E0D5-CC22-76E5149A1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565" y="6214160"/>
                <a:ext cx="821172" cy="506742"/>
              </a:xfrm>
              <a:prstGeom prst="rect">
                <a:avLst/>
              </a:prstGeom>
              <a:blipFill>
                <a:blip r:embed="rId14"/>
                <a:stretch>
                  <a:fillRect l="-1538" t="-2439" r="-4615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C4AB6E-1471-85AD-EC5A-989A1595EA36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8866ED56-739A-FD65-1B1C-3B32A9BE512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CFEDB2-51DE-4A90-C2B9-5AC0A4E4DDD3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36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936FD-71FD-A349-47D2-5D64FB2A6B5E}"/>
              </a:ext>
            </a:extLst>
          </p:cNvPr>
          <p:cNvSpPr/>
          <p:nvPr/>
        </p:nvSpPr>
        <p:spPr>
          <a:xfrm>
            <a:off x="2128913" y="8185876"/>
            <a:ext cx="4118594" cy="1393232"/>
          </a:xfrm>
          <a:prstGeom prst="roundRect">
            <a:avLst>
              <a:gd name="adj" fmla="val 236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propagation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반복하여 얻은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고객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임베딩을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연결하고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내적해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최종 예측 결과를 얻음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FADD60-3E2C-4999-9227-012911FDA2EA}"/>
              </a:ext>
            </a:extLst>
          </p:cNvPr>
          <p:cNvSpPr/>
          <p:nvPr/>
        </p:nvSpPr>
        <p:spPr>
          <a:xfrm>
            <a:off x="7453758" y="8170467"/>
            <a:ext cx="5195442" cy="1393232"/>
          </a:xfrm>
          <a:prstGeom prst="roundRect">
            <a:avLst>
              <a:gd name="adj" fmla="val 2367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Hard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과정을 통해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선택하는 번들 간의 미세한 차이를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추가로 인코딩함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0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31616BBC-B899-116F-30BE-B272FE9EB5D3}"/>
              </a:ext>
            </a:extLst>
          </p:cNvPr>
          <p:cNvSpPr/>
          <p:nvPr/>
        </p:nvSpPr>
        <p:spPr>
          <a:xfrm>
            <a:off x="4371514" y="4421429"/>
            <a:ext cx="8963486" cy="517132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6036F7A-E916-41F7-1174-A6AB2B7CC7E3}"/>
              </a:ext>
            </a:extLst>
          </p:cNvPr>
          <p:cNvSpPr/>
          <p:nvPr/>
        </p:nvSpPr>
        <p:spPr>
          <a:xfrm>
            <a:off x="4371513" y="4421429"/>
            <a:ext cx="2178043" cy="51713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E303D-A179-6059-6304-AF86F0A3C8D2}"/>
              </a:ext>
            </a:extLst>
          </p:cNvPr>
          <p:cNvSpPr txBox="1"/>
          <p:nvPr/>
        </p:nvSpPr>
        <p:spPr>
          <a:xfrm>
            <a:off x="1684239" y="4396637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Recall@20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28E9BE4-C52D-091E-98FD-6E7677D3D61F}"/>
              </a:ext>
            </a:extLst>
          </p:cNvPr>
          <p:cNvSpPr txBox="1"/>
          <p:nvPr/>
        </p:nvSpPr>
        <p:spPr>
          <a:xfrm>
            <a:off x="13660836" y="4381500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0.2573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92EC0258-3692-37EB-8747-F41BD6C1C658}"/>
              </a:ext>
            </a:extLst>
          </p:cNvPr>
          <p:cNvSpPr/>
          <p:nvPr/>
        </p:nvSpPr>
        <p:spPr>
          <a:xfrm>
            <a:off x="4371514" y="7821580"/>
            <a:ext cx="8963486" cy="535652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638A3D66-37C4-B6B2-F963-50A47EC6BA31}"/>
              </a:ext>
            </a:extLst>
          </p:cNvPr>
          <p:cNvSpPr/>
          <p:nvPr/>
        </p:nvSpPr>
        <p:spPr>
          <a:xfrm>
            <a:off x="4371513" y="7821580"/>
            <a:ext cx="3350836" cy="53565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DBB7D9E-D5BF-AAD4-6EC2-0B26D1A3E4CA}"/>
              </a:ext>
            </a:extLst>
          </p:cNvPr>
          <p:cNvSpPr txBox="1"/>
          <p:nvPr/>
        </p:nvSpPr>
        <p:spPr>
          <a:xfrm>
            <a:off x="1684239" y="7772457"/>
            <a:ext cx="2055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NDCG@20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EA16C31-A03C-A2E6-608D-05D2543DEE9B}"/>
              </a:ext>
            </a:extLst>
          </p:cNvPr>
          <p:cNvSpPr txBox="1"/>
          <p:nvPr/>
        </p:nvSpPr>
        <p:spPr>
          <a:xfrm>
            <a:off x="13660836" y="7797626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0.3327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4DCB4F9-5AA3-8DF1-D300-CB6FE3380EFA}"/>
              </a:ext>
            </a:extLst>
          </p:cNvPr>
          <p:cNvSpPr/>
          <p:nvPr/>
        </p:nvSpPr>
        <p:spPr>
          <a:xfrm>
            <a:off x="4371514" y="5182860"/>
            <a:ext cx="8963486" cy="530926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A4A6CCA-AC06-03ED-2F3C-3AE4DAB7B5A7}"/>
              </a:ext>
            </a:extLst>
          </p:cNvPr>
          <p:cNvSpPr/>
          <p:nvPr/>
        </p:nvSpPr>
        <p:spPr>
          <a:xfrm>
            <a:off x="4371513" y="5182860"/>
            <a:ext cx="3602150" cy="530926"/>
          </a:xfrm>
          <a:prstGeom prst="roundRect">
            <a:avLst>
              <a:gd name="adj" fmla="val 50000"/>
            </a:avLst>
          </a:prstGeom>
          <a:solidFill>
            <a:srgbClr val="FFCD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8AE1AC1-7C2F-5CAA-C80C-402BF1043A32}"/>
              </a:ext>
            </a:extLst>
          </p:cNvPr>
          <p:cNvSpPr txBox="1"/>
          <p:nvPr/>
        </p:nvSpPr>
        <p:spPr>
          <a:xfrm>
            <a:off x="1684239" y="5158637"/>
            <a:ext cx="2039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Recall@40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B0EE3E1-E64F-6421-196D-519691F51408}"/>
              </a:ext>
            </a:extLst>
          </p:cNvPr>
          <p:cNvSpPr txBox="1"/>
          <p:nvPr/>
        </p:nvSpPr>
        <p:spPr>
          <a:xfrm>
            <a:off x="13660836" y="5097220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D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0.3461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9F70673-2623-B445-5995-8B042A5F9398}"/>
              </a:ext>
            </a:extLst>
          </p:cNvPr>
          <p:cNvSpPr/>
          <p:nvPr/>
        </p:nvSpPr>
        <p:spPr>
          <a:xfrm>
            <a:off x="4404452" y="8605680"/>
            <a:ext cx="8930548" cy="530926"/>
          </a:xfrm>
          <a:prstGeom prst="roundRect">
            <a:avLst>
              <a:gd name="adj" fmla="val 50000"/>
            </a:avLst>
          </a:prstGeom>
          <a:solidFill>
            <a:srgbClr val="E8E8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8BDEE33B-418A-07CF-F11F-31F72B193A46}"/>
              </a:ext>
            </a:extLst>
          </p:cNvPr>
          <p:cNvSpPr/>
          <p:nvPr/>
        </p:nvSpPr>
        <p:spPr>
          <a:xfrm>
            <a:off x="4404451" y="8605680"/>
            <a:ext cx="3338524" cy="530926"/>
          </a:xfrm>
          <a:prstGeom prst="roundRect">
            <a:avLst>
              <a:gd name="adj" fmla="val 50000"/>
            </a:avLst>
          </a:prstGeom>
          <a:solidFill>
            <a:srgbClr val="FFCD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C67FDCB-04CD-36DE-7F13-D898D9C10059}"/>
              </a:ext>
            </a:extLst>
          </p:cNvPr>
          <p:cNvSpPr txBox="1"/>
          <p:nvPr/>
        </p:nvSpPr>
        <p:spPr>
          <a:xfrm>
            <a:off x="1684238" y="8578755"/>
            <a:ext cx="2064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NDCG@40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2E645CA-2ECB-01E2-E94F-16EC6AD2E422}"/>
              </a:ext>
            </a:extLst>
          </p:cNvPr>
          <p:cNvSpPr txBox="1"/>
          <p:nvPr/>
        </p:nvSpPr>
        <p:spPr>
          <a:xfrm>
            <a:off x="13660836" y="8605680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D4A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0.3322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9264B0C-F235-9209-AB4A-F7C6E514285A}"/>
              </a:ext>
            </a:extLst>
          </p:cNvPr>
          <p:cNvSpPr/>
          <p:nvPr/>
        </p:nvSpPr>
        <p:spPr>
          <a:xfrm>
            <a:off x="642352" y="1729066"/>
            <a:ext cx="3935004" cy="638191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6. </a:t>
            </a:r>
            <a:r>
              <a:rPr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번들 추천 시스템 성능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A35F8-6178-1F3D-434F-82BFDE6074C8}"/>
              </a:ext>
            </a:extLst>
          </p:cNvPr>
          <p:cNvSpPr txBox="1"/>
          <p:nvPr/>
        </p:nvSpPr>
        <p:spPr>
          <a:xfrm>
            <a:off x="1566600" y="3848100"/>
            <a:ext cx="13896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관심있는 모든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중에서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모델이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추천한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개가 얼마나 포함되는지 비율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B215CF9-5822-8342-340E-B5620370964C}"/>
              </a:ext>
            </a:extLst>
          </p:cNvPr>
          <p:cNvSpPr/>
          <p:nvPr/>
        </p:nvSpPr>
        <p:spPr>
          <a:xfrm>
            <a:off x="1524000" y="2918369"/>
            <a:ext cx="1985884" cy="7557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Recall@k</a:t>
            </a:r>
            <a:endParaRPr lang="en-US" altLang="ko-KR" sz="26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44FC7-4612-DCEB-122B-81EE6C4BD850}"/>
              </a:ext>
            </a:extLst>
          </p:cNvPr>
          <p:cNvSpPr txBox="1"/>
          <p:nvPr/>
        </p:nvSpPr>
        <p:spPr>
          <a:xfrm>
            <a:off x="1566600" y="7210624"/>
            <a:ext cx="13896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이상적인 추천 조합 대비 현재 모델의 추천 리스트가 얼마나 좋은지를 나타내는 지표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D381AF6-421F-9C23-1487-E8486E18F67F}"/>
              </a:ext>
            </a:extLst>
          </p:cNvPr>
          <p:cNvSpPr/>
          <p:nvPr/>
        </p:nvSpPr>
        <p:spPr>
          <a:xfrm>
            <a:off x="1524000" y="6210300"/>
            <a:ext cx="1985884" cy="7557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NDCG@k</a:t>
            </a:r>
            <a:endParaRPr lang="en-US" altLang="ko-KR" sz="26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7F085-B649-8B6B-8568-B4FC8F32E7FB}"/>
              </a:ext>
            </a:extLst>
          </p:cNvPr>
          <p:cNvSpPr txBox="1"/>
          <p:nvPr/>
        </p:nvSpPr>
        <p:spPr>
          <a:xfrm>
            <a:off x="523201" y="530810"/>
            <a:ext cx="4082712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쿠폰 추천 모델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211EF9AA-7065-5668-20A8-BD9C108F8EB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605913" y="884817"/>
            <a:ext cx="12310487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3B534A-98BA-D2B3-704E-50A43E620755}"/>
              </a:ext>
            </a:extLst>
          </p:cNvPr>
          <p:cNvSpPr txBox="1"/>
          <p:nvPr/>
        </p:nvSpPr>
        <p:spPr>
          <a:xfrm>
            <a:off x="17068800" y="70015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37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905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9328-F3FF-E28F-837C-BE8DCE7ECEFF}"/>
              </a:ext>
            </a:extLst>
          </p:cNvPr>
          <p:cNvCxnSpPr>
            <a:cxnSpLocks/>
          </p:cNvCxnSpPr>
          <p:nvPr/>
        </p:nvCxnSpPr>
        <p:spPr>
          <a:xfrm>
            <a:off x="-838200" y="4000500"/>
            <a:ext cx="19126200" cy="0"/>
          </a:xfrm>
          <a:prstGeom prst="line">
            <a:avLst/>
          </a:prstGeom>
          <a:ln w="6350">
            <a:solidFill>
              <a:srgbClr val="008B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EAA96-ECDE-F135-DAAA-A470CFACDA97}"/>
              </a:ext>
            </a:extLst>
          </p:cNvPr>
          <p:cNvSpPr/>
          <p:nvPr/>
        </p:nvSpPr>
        <p:spPr>
          <a:xfrm>
            <a:off x="-95516" y="3390900"/>
            <a:ext cx="18479031" cy="7162797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1937-FBC2-7CAC-2109-FCACCDA3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758" y="-3464"/>
            <a:ext cx="6858000" cy="9944095"/>
          </a:xfrm>
        </p:spPr>
        <p:txBody>
          <a:bodyPr>
            <a:noAutofit/>
          </a:bodyPr>
          <a:lstStyle/>
          <a:p>
            <a:r>
              <a:rPr lang="en-US" altLang="ko-KR" sz="64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4</a:t>
            </a:r>
            <a:endParaRPr lang="en-KR" sz="37200" b="1" dirty="0">
              <a:blipFill dpi="0" rotWithShape="1">
                <a:blip r:embed="rId3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FE144-4BC0-C4E8-E183-CD17D446EE59}"/>
              </a:ext>
            </a:extLst>
          </p:cNvPr>
          <p:cNvSpPr txBox="1"/>
          <p:nvPr/>
        </p:nvSpPr>
        <p:spPr>
          <a:xfrm>
            <a:off x="5349481" y="1652960"/>
            <a:ext cx="630653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spc="-1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 및 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8B8CD-DA91-7033-DEDD-A3B9D4382C51}"/>
              </a:ext>
            </a:extLst>
          </p:cNvPr>
          <p:cNvSpPr txBox="1"/>
          <p:nvPr/>
        </p:nvSpPr>
        <p:spPr>
          <a:xfrm>
            <a:off x="5486400" y="3788672"/>
            <a:ext cx="1114571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en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.1 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전략 제안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군집화와 모델링 활용 방안을 실질적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함께 제시</a:t>
            </a:r>
            <a:endParaRPr lang="en-KR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4.2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의의와 한계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제안한 마케팅 전략의 의의점과 한계점 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4.3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참고 문헌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54D31-043B-693F-264F-BFDE75E94A52}"/>
              </a:ext>
            </a:extLst>
          </p:cNvPr>
          <p:cNvSpPr txBox="1"/>
          <p:nvPr/>
        </p:nvSpPr>
        <p:spPr>
          <a:xfrm>
            <a:off x="12572759" y="356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1D32DD41-FE44-9E92-21BD-C4922645F48D}"/>
              </a:ext>
            </a:extLst>
          </p:cNvPr>
          <p:cNvGrpSpPr/>
          <p:nvPr/>
        </p:nvGrpSpPr>
        <p:grpSpPr>
          <a:xfrm>
            <a:off x="15923562" y="5295900"/>
            <a:ext cx="2713679" cy="2713679"/>
            <a:chOff x="17006438" y="1979000"/>
            <a:chExt cx="2713679" cy="271367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FBF6567E-75E5-9ED8-383C-DD8EE80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E5A9CD17-18B7-4F97-2C0B-396ED05AEE31}"/>
              </a:ext>
            </a:extLst>
          </p:cNvPr>
          <p:cNvGrpSpPr/>
          <p:nvPr/>
        </p:nvGrpSpPr>
        <p:grpSpPr>
          <a:xfrm>
            <a:off x="12954000" y="8302678"/>
            <a:ext cx="2785858" cy="2783073"/>
            <a:chOff x="13069804" y="-1602297"/>
            <a:chExt cx="2785858" cy="2783073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E11D9A2D-99B9-165A-76EF-86629DF4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F36972A1-FCA0-FE5C-3A4E-2BE101EEBC10}"/>
              </a:ext>
            </a:extLst>
          </p:cNvPr>
          <p:cNvGrpSpPr/>
          <p:nvPr/>
        </p:nvGrpSpPr>
        <p:grpSpPr>
          <a:xfrm>
            <a:off x="15944344" y="4329146"/>
            <a:ext cx="1957354" cy="1957354"/>
            <a:chOff x="16328360" y="1378485"/>
            <a:chExt cx="1957354" cy="1957354"/>
          </a:xfrm>
        </p:grpSpPr>
        <p:pic>
          <p:nvPicPr>
            <p:cNvPr id="28" name="Object 18">
              <a:extLst>
                <a:ext uri="{FF2B5EF4-FFF2-40B4-BE49-F238E27FC236}">
                  <a16:creationId xmlns:a16="http://schemas.microsoft.com/office/drawing/2014/main" id="{3A6A9AEF-3793-1440-ED3C-63E9DAD4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A64ABF13-3538-A339-1E0C-D33F8C7F3F19}"/>
              </a:ext>
            </a:extLst>
          </p:cNvPr>
          <p:cNvGrpSpPr/>
          <p:nvPr/>
        </p:nvGrpSpPr>
        <p:grpSpPr>
          <a:xfrm>
            <a:off x="13106400" y="8455078"/>
            <a:ext cx="2785858" cy="2783073"/>
            <a:chOff x="13069804" y="-1602297"/>
            <a:chExt cx="2785858" cy="2783073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6EC38C18-BAC3-40B3-D3D5-2F849A04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FEA98E-8D64-D31D-8B7A-7BD0CE84842A}"/>
              </a:ext>
            </a:extLst>
          </p:cNvPr>
          <p:cNvCxnSpPr>
            <a:cxnSpLocks/>
          </p:cNvCxnSpPr>
          <p:nvPr/>
        </p:nvCxnSpPr>
        <p:spPr>
          <a:xfrm>
            <a:off x="7452119" y="4152900"/>
            <a:ext cx="716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EFAA24-3A70-37E2-F6B7-48AEEAF2C822}"/>
              </a:ext>
            </a:extLst>
          </p:cNvPr>
          <p:cNvCxnSpPr>
            <a:cxnSpLocks/>
          </p:cNvCxnSpPr>
          <p:nvPr/>
        </p:nvCxnSpPr>
        <p:spPr>
          <a:xfrm>
            <a:off x="7680719" y="5233554"/>
            <a:ext cx="6934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B182BD-C40D-9374-ECAE-1264B68C7ABA}"/>
              </a:ext>
            </a:extLst>
          </p:cNvPr>
          <p:cNvCxnSpPr>
            <a:cxnSpLocks/>
          </p:cNvCxnSpPr>
          <p:nvPr/>
        </p:nvCxnSpPr>
        <p:spPr>
          <a:xfrm>
            <a:off x="7452119" y="6286500"/>
            <a:ext cx="7162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DF3500-1988-C7C6-D95E-9587ACA8DBBE}"/>
              </a:ext>
            </a:extLst>
          </p:cNvPr>
          <p:cNvSpPr txBox="1"/>
          <p:nvPr/>
        </p:nvSpPr>
        <p:spPr>
          <a:xfrm>
            <a:off x="14613536" y="3992834"/>
            <a:ext cx="465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39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C1872-3EED-6041-3C30-CF0DE9B20899}"/>
              </a:ext>
            </a:extLst>
          </p:cNvPr>
          <p:cNvSpPr txBox="1"/>
          <p:nvPr/>
        </p:nvSpPr>
        <p:spPr>
          <a:xfrm>
            <a:off x="14606378" y="505585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45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30276-5437-3AAC-FB87-E43F90B4FE85}"/>
              </a:ext>
            </a:extLst>
          </p:cNvPr>
          <p:cNvSpPr txBox="1"/>
          <p:nvPr/>
        </p:nvSpPr>
        <p:spPr>
          <a:xfrm>
            <a:off x="14604844" y="6164613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47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810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34">
            <a:extLst>
              <a:ext uri="{FF2B5EF4-FFF2-40B4-BE49-F238E27FC236}">
                <a16:creationId xmlns:a16="http://schemas.microsoft.com/office/drawing/2014/main" id="{1B63E7C0-E139-2104-8A93-7CCD51B746A9}"/>
              </a:ext>
            </a:extLst>
          </p:cNvPr>
          <p:cNvSpPr/>
          <p:nvPr/>
        </p:nvSpPr>
        <p:spPr>
          <a:xfrm>
            <a:off x="663944" y="2175442"/>
            <a:ext cx="6651256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solidFill>
              <a:srgbClr val="02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 세분화 결과를 활용한 고객 마케팅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297A06-6D52-EE5F-5DE8-BB3787B6C0AB}"/>
              </a:ext>
            </a:extLst>
          </p:cNvPr>
          <p:cNvSpPr txBox="1"/>
          <p:nvPr/>
        </p:nvSpPr>
        <p:spPr>
          <a:xfrm>
            <a:off x="579822" y="1562100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93282-4C67-F90D-3128-792BBAA5C934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3" name="Straight Connector 47">
            <a:extLst>
              <a:ext uri="{FF2B5EF4-FFF2-40B4-BE49-F238E27FC236}">
                <a16:creationId xmlns:a16="http://schemas.microsoft.com/office/drawing/2014/main" id="{7B86EEE1-3248-B984-398B-2A68BE08F3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E6C4F9-4C08-4B9A-60B6-B710EB3C9727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39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6E7504-EE5A-C434-9B56-438EF4FBFF43}"/>
              </a:ext>
            </a:extLst>
          </p:cNvPr>
          <p:cNvSpPr/>
          <p:nvPr/>
        </p:nvSpPr>
        <p:spPr>
          <a:xfrm>
            <a:off x="609600" y="4207967"/>
            <a:ext cx="6721523" cy="5126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1DA510AE-898E-74D3-E054-273EFB9FE569}"/>
              </a:ext>
            </a:extLst>
          </p:cNvPr>
          <p:cNvSpPr/>
          <p:nvPr/>
        </p:nvSpPr>
        <p:spPr>
          <a:xfrm>
            <a:off x="3069369" y="4008241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목적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9FCB8D-98D9-708B-8366-48589A81FD53}"/>
              </a:ext>
            </a:extLst>
          </p:cNvPr>
          <p:cNvSpPr/>
          <p:nvPr/>
        </p:nvSpPr>
        <p:spPr>
          <a:xfrm>
            <a:off x="7643777" y="3164557"/>
            <a:ext cx="10204590" cy="61699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E3D0845F-F9A8-81E5-1F79-AF913DE67EDA}"/>
              </a:ext>
            </a:extLst>
          </p:cNvPr>
          <p:cNvSpPr/>
          <p:nvPr/>
        </p:nvSpPr>
        <p:spPr>
          <a:xfrm>
            <a:off x="12053008" y="2860266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대상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A16C9C-D6E0-C088-3C8E-E251F5B3C31B}"/>
              </a:ext>
            </a:extLst>
          </p:cNvPr>
          <p:cNvSpPr txBox="1"/>
          <p:nvPr/>
        </p:nvSpPr>
        <p:spPr>
          <a:xfrm>
            <a:off x="943000" y="4686300"/>
            <a:ext cx="6259687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마케팅이 필요한 까닭</a:t>
            </a:r>
            <a:endParaRPr lang="en-US" altLang="ko-KR" sz="20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경쟁 시대에서 고객이 느끼는 롯데 온라인 쇼핑만의 혜택이 없으면 경쟁사에게 고객을 쉽게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이탈당함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고객들에게 다양한 혜택을 제공할 경우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고객은 롯데 온라인 쇼핑에서만 받을 수 있는 혜택으로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인해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가격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비교의 필요성을 느끼지 못함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고객은 지속적인 수입을 이끌어낼 수 있는 고객이므로         이들을 적절히 관리하면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지속적인 매출을 유도할 수 있음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5D97DA1F-A0CE-003B-A917-9EE88ADE7C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495421"/>
              </p:ext>
            </p:extLst>
          </p:nvPr>
        </p:nvGraphicFramePr>
        <p:xfrm>
          <a:off x="8055158" y="3607294"/>
          <a:ext cx="4898842" cy="3260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775DEEFD-C3AA-4D74-5979-697EEB34AD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081185"/>
              </p:ext>
            </p:extLst>
          </p:nvPr>
        </p:nvGraphicFramePr>
        <p:xfrm>
          <a:off x="13989095" y="4221010"/>
          <a:ext cx="2824176" cy="2522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680224F-727E-BF1A-69D0-23A0F1B520AD}"/>
              </a:ext>
            </a:extLst>
          </p:cNvPr>
          <p:cNvSpPr txBox="1"/>
          <p:nvPr/>
        </p:nvSpPr>
        <p:spPr>
          <a:xfrm>
            <a:off x="13218411" y="3724818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고객의 구매가 전체 매출 중 차지하는 비율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31240-77B5-6BC7-9246-9CA41DF783C7}"/>
              </a:ext>
            </a:extLst>
          </p:cNvPr>
          <p:cNvSpPr txBox="1"/>
          <p:nvPr/>
        </p:nvSpPr>
        <p:spPr>
          <a:xfrm>
            <a:off x="15406589" y="525313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40.9%</a:t>
            </a:r>
            <a:endParaRPr lang="ko-KR" alt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2D7DE4-D865-1315-49D9-8DC243137DF3}"/>
              </a:ext>
            </a:extLst>
          </p:cNvPr>
          <p:cNvSpPr txBox="1"/>
          <p:nvPr/>
        </p:nvSpPr>
        <p:spPr>
          <a:xfrm>
            <a:off x="14598635" y="547205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59.1%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CA44F-F517-1910-37B0-B928589ED9D7}"/>
              </a:ext>
            </a:extLst>
          </p:cNvPr>
          <p:cNvSpPr txBox="1"/>
          <p:nvPr/>
        </p:nvSpPr>
        <p:spPr>
          <a:xfrm>
            <a:off x="7804439" y="7140774"/>
            <a:ext cx="10043927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산업 군 중에서도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식품 산업에서의 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고객의 구매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중 차지하는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비율이 가장 높음</a:t>
            </a: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식품 산업군의 구매 고객은 처음 한 번 구매 후 입맛에 맞으면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같은 상품을 계속 구매하는 경향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 고객의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 충성도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				       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→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40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 고객의 소비 습관에 따른 마케팅 필요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1D9F8B-C319-8FB2-142D-34B6EEB0F9FB}"/>
              </a:ext>
            </a:extLst>
          </p:cNvPr>
          <p:cNvSpPr txBox="1"/>
          <p:nvPr/>
        </p:nvSpPr>
        <p:spPr>
          <a:xfrm>
            <a:off x="16288768" y="5096225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E26E91-BC59-728D-2D0F-64B34D1E392A}"/>
              </a:ext>
            </a:extLst>
          </p:cNvPr>
          <p:cNvSpPr txBox="1"/>
          <p:nvPr/>
        </p:nvSpPr>
        <p:spPr>
          <a:xfrm>
            <a:off x="13868400" y="5730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2C28780-34C4-E857-6950-6E2593259F76}"/>
              </a:ext>
            </a:extLst>
          </p:cNvPr>
          <p:cNvSpPr/>
          <p:nvPr/>
        </p:nvSpPr>
        <p:spPr>
          <a:xfrm>
            <a:off x="609600" y="3079193"/>
            <a:ext cx="3321717" cy="6336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VIP </a:t>
            </a:r>
            <a:r>
              <a:rPr lang="ko-KR" altLang="en-US" sz="28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마케팅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9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31194-BFFE-A3CF-51EC-8913E449A803}"/>
              </a:ext>
            </a:extLst>
          </p:cNvPr>
          <p:cNvSpPr txBox="1"/>
          <p:nvPr/>
        </p:nvSpPr>
        <p:spPr>
          <a:xfrm>
            <a:off x="523202" y="530810"/>
            <a:ext cx="6487198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01.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데스크 리서치 및 문제 파악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754E914-DA69-80DF-62CD-33E770D3A2C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10400" y="884817"/>
            <a:ext cx="9906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사각형: 둥근 모서리 34">
            <a:extLst>
              <a:ext uri="{FF2B5EF4-FFF2-40B4-BE49-F238E27FC236}">
                <a16:creationId xmlns:a16="http://schemas.microsoft.com/office/drawing/2014/main" id="{39AF17E5-91C5-804F-A53B-D16FB1A79228}"/>
              </a:ext>
            </a:extLst>
          </p:cNvPr>
          <p:cNvSpPr/>
          <p:nvPr/>
        </p:nvSpPr>
        <p:spPr>
          <a:xfrm>
            <a:off x="9521539" y="1422336"/>
            <a:ext cx="8007197" cy="61705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롯데 </a:t>
            </a: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영업 실적 부진</a:t>
            </a:r>
            <a:endParaRPr lang="en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32" name="사각형: 둥근 모서리 34">
            <a:extLst>
              <a:ext uri="{FF2B5EF4-FFF2-40B4-BE49-F238E27FC236}">
                <a16:creationId xmlns:a16="http://schemas.microsoft.com/office/drawing/2014/main" id="{0AE2E008-24C6-DB40-E4E0-B757F9570956}"/>
              </a:ext>
            </a:extLst>
          </p:cNvPr>
          <p:cNvSpPr/>
          <p:nvPr/>
        </p:nvSpPr>
        <p:spPr>
          <a:xfrm>
            <a:off x="445969" y="1422336"/>
            <a:ext cx="8007197" cy="617052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판매 실적 부진</a:t>
            </a:r>
            <a:endParaRPr lang="en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7CBEA841-C096-EBF4-C68E-DF65D687530E}"/>
              </a:ext>
            </a:extLst>
          </p:cNvPr>
          <p:cNvSpPr/>
          <p:nvPr/>
        </p:nvSpPr>
        <p:spPr>
          <a:xfrm>
            <a:off x="4222119" y="2238826"/>
            <a:ext cx="4226448" cy="7147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’21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전체 유통업체 </a:t>
            </a:r>
            <a:r>
              <a:rPr lang="ko-KR" altLang="en-US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온오프라인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매출 비율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01DDE-75A4-8817-A65F-6209D23A0D51}"/>
              </a:ext>
            </a:extLst>
          </p:cNvPr>
          <p:cNvSpPr txBox="1"/>
          <p:nvPr/>
        </p:nvSpPr>
        <p:spPr>
          <a:xfrm>
            <a:off x="2640870" y="7439062"/>
            <a:ext cx="6045930" cy="981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매출 비중을 </a:t>
            </a:r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 전체 매출 목표 </a:t>
            </a:r>
            <a:endParaRPr lang="en-US" altLang="ko-KR" sz="21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60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조원</a:t>
            </a:r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</a:t>
            </a:r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30% </a:t>
            </a:r>
            <a:r>
              <a:rPr lang="ko-KR" altLang="en-US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수준으로 끌어올리겠다는 방침 </a:t>
            </a:r>
            <a:r>
              <a:rPr lang="en-US" altLang="ko-KR" sz="21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en-US" altLang="ko-KR" sz="1575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r"/>
            <a:r>
              <a:rPr lang="en-US" altLang="ko-KR" sz="1575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575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575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잡코리아</a:t>
            </a:r>
            <a:r>
              <a:rPr lang="ko-KR" altLang="en-US" sz="1575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기업보고서</a:t>
            </a:r>
            <a:endParaRPr lang="en-US" altLang="ko-KR" sz="1575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사각형: 둥근 모서리 34">
            <a:extLst>
              <a:ext uri="{FF2B5EF4-FFF2-40B4-BE49-F238E27FC236}">
                <a16:creationId xmlns:a16="http://schemas.microsoft.com/office/drawing/2014/main" id="{C885C98E-B071-21EE-F54C-7A208397FB34}"/>
              </a:ext>
            </a:extLst>
          </p:cNvPr>
          <p:cNvSpPr/>
          <p:nvPr/>
        </p:nvSpPr>
        <p:spPr>
          <a:xfrm>
            <a:off x="535724" y="7383309"/>
            <a:ext cx="2009706" cy="9729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100" dirty="0" err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경영 전략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1E27A6F9-AE84-6DF9-4AEC-863AA538A17F}"/>
              </a:ext>
            </a:extLst>
          </p:cNvPr>
          <p:cNvGrpSpPr/>
          <p:nvPr/>
        </p:nvGrpSpPr>
        <p:grpSpPr>
          <a:xfrm>
            <a:off x="4202209" y="3042774"/>
            <a:ext cx="4560146" cy="2960710"/>
            <a:chOff x="321459" y="2001210"/>
            <a:chExt cx="3040097" cy="1973806"/>
          </a:xfrm>
        </p:grpSpPr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C722D176-0098-3107-5F7C-98067DA5F04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22669535"/>
                </p:ext>
              </p:extLst>
            </p:nvPr>
          </p:nvGraphicFramePr>
          <p:xfrm>
            <a:off x="321459" y="2030079"/>
            <a:ext cx="3040097" cy="1944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CC2FF4-C43C-10E5-954E-6C05876D59FE}"/>
                </a:ext>
              </a:extLst>
            </p:cNvPr>
            <p:cNvSpPr txBox="1"/>
            <p:nvPr/>
          </p:nvSpPr>
          <p:spPr>
            <a:xfrm>
              <a:off x="692060" y="2001210"/>
              <a:ext cx="616558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2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90.2%</a:t>
              </a:r>
              <a:endParaRPr lang="en-KR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8D276F-D7C7-06E7-A04F-E5DBCE62ECFE}"/>
                </a:ext>
              </a:extLst>
            </p:cNvPr>
            <p:cNvSpPr txBox="1"/>
            <p:nvPr/>
          </p:nvSpPr>
          <p:spPr>
            <a:xfrm>
              <a:off x="2123449" y="3137022"/>
              <a:ext cx="578137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rgbClr val="02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8.2%</a:t>
              </a:r>
              <a:endParaRPr lang="en-KR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5E060D-5928-EA76-4A84-0931822AC8D3}"/>
                </a:ext>
              </a:extLst>
            </p:cNvPr>
            <p:cNvSpPr txBox="1"/>
            <p:nvPr/>
          </p:nvSpPr>
          <p:spPr>
            <a:xfrm>
              <a:off x="1272227" y="2537570"/>
              <a:ext cx="616559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51.7%</a:t>
              </a:r>
              <a:endParaRPr lang="en-KR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B999CD-F560-9864-1D89-E092D820D941}"/>
                </a:ext>
              </a:extLst>
            </p:cNvPr>
            <p:cNvSpPr txBox="1"/>
            <p:nvPr/>
          </p:nvSpPr>
          <p:spPr>
            <a:xfrm>
              <a:off x="2594520" y="2585184"/>
              <a:ext cx="633924" cy="31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48.3%</a:t>
              </a:r>
              <a:endParaRPr lang="en-KR" dirty="0">
                <a:solidFill>
                  <a:schemeClr val="bg1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1028" name="Picture 4" descr="SSG.COM - Apps on Google Play">
            <a:extLst>
              <a:ext uri="{FF2B5EF4-FFF2-40B4-BE49-F238E27FC236}">
                <a16:creationId xmlns:a16="http://schemas.microsoft.com/office/drawing/2014/main" id="{0BAC0738-D9E7-1183-01BD-A8C57E80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362" y="3117564"/>
            <a:ext cx="848360" cy="76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롯데ON - 롯데ON 하나면 된다 - Google Play 앱">
            <a:extLst>
              <a:ext uri="{FF2B5EF4-FFF2-40B4-BE49-F238E27FC236}">
                <a16:creationId xmlns:a16="http://schemas.microsoft.com/office/drawing/2014/main" id="{3CAF0EC0-FF20-B44F-26E4-F5CE76E5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225" y="3048707"/>
            <a:ext cx="924836" cy="83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F677503A-60F8-5EA4-AE4D-883925B31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18573"/>
              </p:ext>
            </p:extLst>
          </p:nvPr>
        </p:nvGraphicFramePr>
        <p:xfrm>
          <a:off x="9673243" y="3955073"/>
          <a:ext cx="8015475" cy="215565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747357">
                  <a:extLst>
                    <a:ext uri="{9D8B030D-6E8A-4147-A177-3AD203B41FA5}">
                      <a16:colId xmlns:a16="http://schemas.microsoft.com/office/drawing/2014/main" val="2782512024"/>
                    </a:ext>
                  </a:extLst>
                </a:gridCol>
                <a:gridCol w="2244971">
                  <a:extLst>
                    <a:ext uri="{9D8B030D-6E8A-4147-A177-3AD203B41FA5}">
                      <a16:colId xmlns:a16="http://schemas.microsoft.com/office/drawing/2014/main" val="257239766"/>
                    </a:ext>
                  </a:extLst>
                </a:gridCol>
                <a:gridCol w="3023147">
                  <a:extLst>
                    <a:ext uri="{9D8B030D-6E8A-4147-A177-3AD203B41FA5}">
                      <a16:colId xmlns:a16="http://schemas.microsoft.com/office/drawing/2014/main" val="87461231"/>
                    </a:ext>
                  </a:extLst>
                </a:gridCol>
              </a:tblGrid>
              <a:tr h="53853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총매출액 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단위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원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4288" marR="14288" marT="1428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1080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ko-KR" altLang="en-US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조 </a:t>
                      </a:r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4942</a:t>
                      </a:r>
                      <a:r>
                        <a:rPr lang="ko-KR" altLang="en-US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109411"/>
                  </a:ext>
                </a:extLst>
              </a:tr>
              <a:tr h="53853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영업손실 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단위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원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-1560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-1079</a:t>
                      </a:r>
                      <a:r>
                        <a:rPr lang="ko-KR" altLang="en-US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107183"/>
                  </a:ext>
                </a:extLst>
              </a:tr>
              <a:tr h="53853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8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총거래액 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단위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원</a:t>
                      </a:r>
                      <a:r>
                        <a:rPr lang="en-US" altLang="ko-KR" sz="17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3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조 </a:t>
                      </a:r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4000</a:t>
                      </a:r>
                      <a:r>
                        <a:rPr lang="ko-KR" altLang="en-US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</a:t>
                      </a:r>
                      <a:r>
                        <a:rPr lang="ko-KR" altLang="en-US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조 </a:t>
                      </a:r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7174</a:t>
                      </a:r>
                      <a:r>
                        <a:rPr lang="ko-KR" altLang="en-US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억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387393"/>
                  </a:ext>
                </a:extLst>
              </a:tr>
              <a:tr h="540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MAU</a:t>
                      </a:r>
                      <a:r>
                        <a:rPr lang="ko-KR" alt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단위 </a:t>
                      </a:r>
                      <a:r>
                        <a:rPr lang="en-US" altLang="ko-KR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:</a:t>
                      </a:r>
                      <a:r>
                        <a:rPr lang="ko-KR" alt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명</a:t>
                      </a:r>
                      <a:r>
                        <a:rPr lang="en-US" altLang="ko-KR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‘21.12</a:t>
                      </a:r>
                      <a:r>
                        <a:rPr lang="ko-KR" altLang="en-US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기준</a:t>
                      </a:r>
                      <a:r>
                        <a:rPr lang="en-US" altLang="ko-KR" sz="1600" b="0" i="0" u="none" strike="noStrike" dirty="0"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112</a:t>
                      </a:r>
                      <a:r>
                        <a:rPr lang="en-US" altLang="ko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-KR" sz="1800" b="0" i="0" u="none" strike="noStrike" dirty="0">
                          <a:solidFill>
                            <a:srgbClr val="C00000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8307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151</a:t>
                      </a:r>
                      <a:r>
                        <a:rPr lang="en-US" altLang="ko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en-KR" sz="1800" b="0" i="0" u="none" strike="noStrike" dirty="0">
                          <a:solidFill>
                            <a:srgbClr val="028BFF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5052</a:t>
                      </a:r>
                    </a:p>
                  </a:txBody>
                  <a:tcPr marL="14288" marR="14288" marT="1428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0228192"/>
                  </a:ext>
                </a:extLst>
              </a:tr>
            </a:tbl>
          </a:graphicData>
        </a:graphic>
      </p:graphicFrame>
      <p:sp>
        <p:nvSpPr>
          <p:cNvPr id="44" name="사각형: 둥근 모서리 34">
            <a:extLst>
              <a:ext uri="{FF2B5EF4-FFF2-40B4-BE49-F238E27FC236}">
                <a16:creationId xmlns:a16="http://schemas.microsoft.com/office/drawing/2014/main" id="{21A9C5E4-4669-ABA3-372A-42EA93F25C6B}"/>
              </a:ext>
            </a:extLst>
          </p:cNvPr>
          <p:cNvSpPr/>
          <p:nvPr/>
        </p:nvSpPr>
        <p:spPr>
          <a:xfrm>
            <a:off x="9521537" y="2232683"/>
            <a:ext cx="4700900" cy="7147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’21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롯데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E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커머스와 경쟁사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실적 비교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800C1C-E614-824C-6CC1-2D8DBCCE42B2}"/>
              </a:ext>
            </a:extLst>
          </p:cNvPr>
          <p:cNvSpPr txBox="1"/>
          <p:nvPr/>
        </p:nvSpPr>
        <p:spPr>
          <a:xfrm>
            <a:off x="14271941" y="2264729"/>
            <a:ext cx="38990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경쟁사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롯데쇼핑과 같이 온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오프라인 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유통 채널을 모두 제공하고 있는 기업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8AAAF4-89AE-C8C0-8BE5-65A46889DDD9}"/>
              </a:ext>
            </a:extLst>
          </p:cNvPr>
          <p:cNvSpPr txBox="1"/>
          <p:nvPr/>
        </p:nvSpPr>
        <p:spPr>
          <a:xfrm>
            <a:off x="13873565" y="3529747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7D4015B-EDFD-510B-E219-D0A00E401D81}"/>
              </a:ext>
            </a:extLst>
          </p:cNvPr>
          <p:cNvSpPr txBox="1"/>
          <p:nvPr/>
        </p:nvSpPr>
        <p:spPr>
          <a:xfrm>
            <a:off x="16500947" y="3549403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SSG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닷컴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045BFC-A2CF-7F1F-9F12-C338011409CE}"/>
              </a:ext>
            </a:extLst>
          </p:cNvPr>
          <p:cNvSpPr txBox="1"/>
          <p:nvPr/>
        </p:nvSpPr>
        <p:spPr>
          <a:xfrm>
            <a:off x="12496800" y="6121351"/>
            <a:ext cx="5268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MAU(Monthly Activity User) :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월간 어플리케이션 이용자 수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6" name="사각형: 둥근 모서리 34">
            <a:extLst>
              <a:ext uri="{FF2B5EF4-FFF2-40B4-BE49-F238E27FC236}">
                <a16:creationId xmlns:a16="http://schemas.microsoft.com/office/drawing/2014/main" id="{331AE246-263D-7FF5-AE9F-6499C2FC3809}"/>
              </a:ext>
            </a:extLst>
          </p:cNvPr>
          <p:cNvSpPr/>
          <p:nvPr/>
        </p:nvSpPr>
        <p:spPr>
          <a:xfrm>
            <a:off x="9454370" y="6776261"/>
            <a:ext cx="2149080" cy="14825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 점유율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9554CB79-F9E4-A477-1371-0317D66E9B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827333"/>
              </p:ext>
            </p:extLst>
          </p:nvPr>
        </p:nvGraphicFramePr>
        <p:xfrm>
          <a:off x="11519041" y="6373766"/>
          <a:ext cx="5973440" cy="25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5FC4E6C7-B96C-A162-9CD7-7216A71F3AB8}"/>
              </a:ext>
            </a:extLst>
          </p:cNvPr>
          <p:cNvSpPr txBox="1"/>
          <p:nvPr/>
        </p:nvSpPr>
        <p:spPr>
          <a:xfrm>
            <a:off x="9769995" y="8329899"/>
            <a:ext cx="15178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 </a:t>
            </a:r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메리츠증권</a:t>
            </a:r>
            <a:endParaRPr lang="en-US" altLang="ko-KR" sz="15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FC32C30-2828-00BE-FB2B-AFB426989C62}"/>
              </a:ext>
            </a:extLst>
          </p:cNvPr>
          <p:cNvSpPr txBox="1"/>
          <p:nvPr/>
        </p:nvSpPr>
        <p:spPr>
          <a:xfrm>
            <a:off x="11870552" y="6515671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17%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304FE13-C69E-D371-11CC-9DCACF37BF93}"/>
              </a:ext>
            </a:extLst>
          </p:cNvPr>
          <p:cNvSpPr txBox="1"/>
          <p:nvPr/>
        </p:nvSpPr>
        <p:spPr>
          <a:xfrm>
            <a:off x="13034012" y="6700337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15%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D8D5271-FE41-6E15-B8DE-CB512D1536D3}"/>
              </a:ext>
            </a:extLst>
          </p:cNvPr>
          <p:cNvSpPr txBox="1"/>
          <p:nvPr/>
        </p:nvSpPr>
        <p:spPr>
          <a:xfrm>
            <a:off x="14198641" y="6904323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13%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CE08A0D-F586-2857-7DFE-9313E30BAC99}"/>
              </a:ext>
            </a:extLst>
          </p:cNvPr>
          <p:cNvSpPr txBox="1"/>
          <p:nvPr/>
        </p:nvSpPr>
        <p:spPr>
          <a:xfrm>
            <a:off x="15394439" y="7605011"/>
            <a:ext cx="104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6%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3ABDD4A4-3681-18B8-F3C7-B1C8D9F4A6F6}"/>
              </a:ext>
            </a:extLst>
          </p:cNvPr>
          <p:cNvSpPr txBox="1"/>
          <p:nvPr/>
        </p:nvSpPr>
        <p:spPr>
          <a:xfrm>
            <a:off x="16500947" y="7670785"/>
            <a:ext cx="567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5%</a:t>
            </a:r>
          </a:p>
        </p:txBody>
      </p:sp>
      <p:sp>
        <p:nvSpPr>
          <p:cNvPr id="1043" name="사각형: 둥근 모서리 34">
            <a:extLst>
              <a:ext uri="{FF2B5EF4-FFF2-40B4-BE49-F238E27FC236}">
                <a16:creationId xmlns:a16="http://schemas.microsoft.com/office/drawing/2014/main" id="{0FCC3BA1-8A33-A9E2-8CC9-233197B6C173}"/>
              </a:ext>
            </a:extLst>
          </p:cNvPr>
          <p:cNvSpPr/>
          <p:nvPr/>
        </p:nvSpPr>
        <p:spPr>
          <a:xfrm>
            <a:off x="445969" y="2258104"/>
            <a:ext cx="3652082" cy="7147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‘20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~‘21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롯데쇼핑 총매출액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%)</a:t>
            </a:r>
            <a:endParaRPr lang="en-KR" sz="6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FD12150-3AA9-53D7-5E89-ECADE935587A}"/>
              </a:ext>
            </a:extLst>
          </p:cNvPr>
          <p:cNvSpPr txBox="1"/>
          <p:nvPr/>
        </p:nvSpPr>
        <p:spPr>
          <a:xfrm>
            <a:off x="6400800" y="8513424"/>
            <a:ext cx="244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1046" name="Oval 1045">
            <a:extLst>
              <a:ext uri="{FF2B5EF4-FFF2-40B4-BE49-F238E27FC236}">
                <a16:creationId xmlns:a16="http://schemas.microsoft.com/office/drawing/2014/main" id="{8E56F1BC-741D-D88B-4F2A-16731B540893}"/>
              </a:ext>
            </a:extLst>
          </p:cNvPr>
          <p:cNvSpPr/>
          <p:nvPr/>
        </p:nvSpPr>
        <p:spPr>
          <a:xfrm>
            <a:off x="604503" y="3741735"/>
            <a:ext cx="1405176" cy="1444211"/>
          </a:xfrm>
          <a:prstGeom prst="ellipse">
            <a:avLst/>
          </a:prstGeom>
          <a:solidFill>
            <a:srgbClr val="D9D9D9"/>
          </a:solidFill>
          <a:ln>
            <a:solidFill>
              <a:srgbClr val="D9D9D9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1840</a:t>
            </a:r>
            <a:endParaRPr lang="en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0DE28969-DA96-D4A0-BE7A-33E4975688BC}"/>
              </a:ext>
            </a:extLst>
          </p:cNvPr>
          <p:cNvSpPr/>
          <p:nvPr/>
        </p:nvSpPr>
        <p:spPr>
          <a:xfrm>
            <a:off x="2466214" y="3957788"/>
            <a:ext cx="1232540" cy="1206765"/>
          </a:xfrm>
          <a:prstGeom prst="ellipse">
            <a:avLst/>
          </a:prstGeom>
          <a:solidFill>
            <a:srgbClr val="028BFF"/>
          </a:solidFill>
          <a:ln>
            <a:solidFill>
              <a:srgbClr val="028BFF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5812</a:t>
            </a:r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EE875635-FD7D-F34B-E755-12FFDE9AC759}"/>
              </a:ext>
            </a:extLst>
          </p:cNvPr>
          <p:cNvSpPr txBox="1"/>
          <p:nvPr/>
        </p:nvSpPr>
        <p:spPr>
          <a:xfrm>
            <a:off x="911090" y="5185946"/>
            <a:ext cx="9210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FDB2AD4-93FD-1F98-DDD9-E849BFAAD36C}"/>
              </a:ext>
            </a:extLst>
          </p:cNvPr>
          <p:cNvSpPr txBox="1"/>
          <p:nvPr/>
        </p:nvSpPr>
        <p:spPr>
          <a:xfrm>
            <a:off x="2659895" y="5185946"/>
            <a:ext cx="852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6BA0F258-69BA-E77D-FDBC-4B378FB4404D}"/>
              </a:ext>
            </a:extLst>
          </p:cNvPr>
          <p:cNvCxnSpPr>
            <a:cxnSpLocks/>
          </p:cNvCxnSpPr>
          <p:nvPr/>
        </p:nvCxnSpPr>
        <p:spPr>
          <a:xfrm>
            <a:off x="1371600" y="3406405"/>
            <a:ext cx="1993815" cy="3812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8F43227-A2C9-AFD9-5768-8F6742F97447}"/>
              </a:ext>
            </a:extLst>
          </p:cNvPr>
          <p:cNvSpPr txBox="1"/>
          <p:nvPr/>
        </p:nvSpPr>
        <p:spPr>
          <a:xfrm>
            <a:off x="2231411" y="3085050"/>
            <a:ext cx="140517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 </a:t>
            </a:r>
            <a:r>
              <a:rPr lang="en-US" altLang="ko-KR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-1</a:t>
            </a:r>
            <a:r>
              <a:rPr lang="ko-KR" altLang="en-US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원</a:t>
            </a:r>
            <a:endParaRPr lang="en-KR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3FF5C-0D70-41D8-8E6C-18422A13A76A}"/>
              </a:ext>
            </a:extLst>
          </p:cNvPr>
          <p:cNvSpPr txBox="1"/>
          <p:nvPr/>
        </p:nvSpPr>
        <p:spPr>
          <a:xfrm>
            <a:off x="17068800" y="700151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04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3F1AF5-8FED-FC10-63C7-7DBCA56BBBF3}"/>
              </a:ext>
            </a:extLst>
          </p:cNvPr>
          <p:cNvSpPr/>
          <p:nvPr/>
        </p:nvSpPr>
        <p:spPr>
          <a:xfrm>
            <a:off x="501609" y="8975089"/>
            <a:ext cx="8201022" cy="943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매출의 목표치 달성을 위해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지속적으로 온라인 매출 비중을 끌어올려야 하는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상황</a:t>
            </a:r>
            <a:endParaRPr lang="en-KR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3150AF-9648-F513-6E7E-6C775A23FCB8}"/>
              </a:ext>
            </a:extLst>
          </p:cNvPr>
          <p:cNvSpPr/>
          <p:nvPr/>
        </p:nvSpPr>
        <p:spPr>
          <a:xfrm>
            <a:off x="494888" y="6074017"/>
            <a:ext cx="8201022" cy="943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 총매출액도 감소하였고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여전히 온라인 매출 비중에 있어서는 전체 평균에 뒤처지는 상태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D5EC59-5ABB-4B89-8A8E-631662FD9BDA}"/>
              </a:ext>
            </a:extLst>
          </p:cNvPr>
          <p:cNvSpPr/>
          <p:nvPr/>
        </p:nvSpPr>
        <p:spPr>
          <a:xfrm>
            <a:off x="9487696" y="8975089"/>
            <a:ext cx="8201022" cy="9433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en-US" altLang="ko-KR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커머스의 </a:t>
            </a:r>
            <a:r>
              <a:rPr lang="en-US" altLang="ko-KR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영업 실적이 </a:t>
            </a:r>
            <a:r>
              <a:rPr lang="ko-KR" altLang="en-US" sz="2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경쟁사보다 뒤쳐지며</a:t>
            </a:r>
            <a:r>
              <a:rPr lang="en-US" altLang="ko-KR" sz="2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당해 </a:t>
            </a:r>
            <a:r>
              <a:rPr lang="ko-KR" altLang="en-US" sz="2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시장점유율</a:t>
            </a:r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또한 </a:t>
            </a:r>
            <a:r>
              <a:rPr lang="en-US" altLang="ko-KR" sz="2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5%</a:t>
            </a:r>
            <a:r>
              <a:rPr lang="ko-KR" altLang="en-US" sz="22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불과</a:t>
            </a:r>
            <a:endParaRPr lang="en-KR" altLang="ko-KR" sz="22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82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E9FCB8D-98D9-708B-8366-48589A81FD53}"/>
              </a:ext>
            </a:extLst>
          </p:cNvPr>
          <p:cNvSpPr/>
          <p:nvPr/>
        </p:nvSpPr>
        <p:spPr>
          <a:xfrm>
            <a:off x="523201" y="3466958"/>
            <a:ext cx="17325166" cy="5867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사각형: 둥근 모서리 34">
            <a:extLst>
              <a:ext uri="{FF2B5EF4-FFF2-40B4-BE49-F238E27FC236}">
                <a16:creationId xmlns:a16="http://schemas.microsoft.com/office/drawing/2014/main" id="{1B63E7C0-E139-2104-8A93-7CCD51B746A9}"/>
              </a:ext>
            </a:extLst>
          </p:cNvPr>
          <p:cNvSpPr/>
          <p:nvPr/>
        </p:nvSpPr>
        <p:spPr>
          <a:xfrm>
            <a:off x="587744" y="2205560"/>
            <a:ext cx="6651256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solidFill>
              <a:srgbClr val="02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 세분화 결과를 활용한 고객 마케팅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1DA510AE-898E-74D3-E054-273EFB9FE569}"/>
              </a:ext>
            </a:extLst>
          </p:cNvPr>
          <p:cNvSpPr/>
          <p:nvPr/>
        </p:nvSpPr>
        <p:spPr>
          <a:xfrm>
            <a:off x="8243008" y="3204128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전략 방법</a:t>
            </a:r>
          </a:p>
        </p:txBody>
      </p:sp>
      <p:pic>
        <p:nvPicPr>
          <p:cNvPr id="1026" name="Picture 2" descr="ぽっちゃりした中年男性のイラスト">
            <a:extLst>
              <a:ext uri="{FF2B5EF4-FFF2-40B4-BE49-F238E27FC236}">
                <a16:creationId xmlns:a16="http://schemas.microsoft.com/office/drawing/2014/main" id="{790F5F63-7494-0067-FCD4-298727802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57"/>
          <a:stretch/>
        </p:blipFill>
        <p:spPr bwMode="auto">
          <a:xfrm>
            <a:off x="1637626" y="5157446"/>
            <a:ext cx="2000250" cy="1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ぽっちゃりした中年女性のイラスト">
            <a:extLst>
              <a:ext uri="{FF2B5EF4-FFF2-40B4-BE49-F238E27FC236}">
                <a16:creationId xmlns:a16="http://schemas.microsoft.com/office/drawing/2014/main" id="{8B337E91-06F8-7F86-5ED1-0DB77C350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57"/>
          <a:stretch/>
        </p:blipFill>
        <p:spPr bwMode="auto">
          <a:xfrm>
            <a:off x="3181350" y="5132775"/>
            <a:ext cx="2000250" cy="18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大トロのお刺身のイラスト">
            <a:extLst>
              <a:ext uri="{FF2B5EF4-FFF2-40B4-BE49-F238E27FC236}">
                <a16:creationId xmlns:a16="http://schemas.microsoft.com/office/drawing/2014/main" id="{F4E613ED-C952-669F-58A1-A0BFA85BA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31" y="5532924"/>
            <a:ext cx="1761890" cy="1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フルーツバスケットのイラスト「カゴに盛られた果物」">
            <a:extLst>
              <a:ext uri="{FF2B5EF4-FFF2-40B4-BE49-F238E27FC236}">
                <a16:creationId xmlns:a16="http://schemas.microsoft.com/office/drawing/2014/main" id="{3C4C0577-B1F3-DB8E-26BE-4C3EAB6F1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027" y="5559445"/>
            <a:ext cx="1602122" cy="1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E41B8F-25D5-2EFC-31BF-AF92C681D28F}"/>
              </a:ext>
            </a:extLst>
          </p:cNvPr>
          <p:cNvSpPr txBox="1"/>
          <p:nvPr/>
        </p:nvSpPr>
        <p:spPr>
          <a:xfrm>
            <a:off x="952444" y="7418775"/>
            <a:ext cx="5123518" cy="926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소비 트렌드는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일상으로 스며든 프리미엄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 </a:t>
            </a:r>
            <a:r>
              <a:rPr lang="en-US" altLang="ko-KR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 고객을 대상으로 하는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고급화 전략</a:t>
            </a: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필요</a:t>
            </a:r>
            <a:endParaRPr lang="en-US" altLang="ko-KR" sz="20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C30361-4575-E843-339D-AD8B5CE04833}"/>
              </a:ext>
            </a:extLst>
          </p:cNvPr>
          <p:cNvSpPr txBox="1"/>
          <p:nvPr/>
        </p:nvSpPr>
        <p:spPr>
          <a:xfrm>
            <a:off x="3289257" y="7266375"/>
            <a:ext cx="2519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출처 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신한카드 빅데이터 연구소</a:t>
            </a:r>
            <a:r>
              <a: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F3909A0-C9EC-3B45-2870-6CD02C3428B6}"/>
              </a:ext>
            </a:extLst>
          </p:cNvPr>
          <p:cNvSpPr/>
          <p:nvPr/>
        </p:nvSpPr>
        <p:spPr>
          <a:xfrm>
            <a:off x="932407" y="3990149"/>
            <a:ext cx="2940487" cy="6381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프리미엄 마케팅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7C163-7F30-8D80-0574-A39F3A6D7717}"/>
              </a:ext>
            </a:extLst>
          </p:cNvPr>
          <p:cNvSpPr txBox="1"/>
          <p:nvPr/>
        </p:nvSpPr>
        <p:spPr>
          <a:xfrm>
            <a:off x="6493231" y="7393459"/>
            <a:ext cx="4931158" cy="1180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최상급의 식품을 제공하기 위해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식품 바이어가 선정한 고급 식제품을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고객만을 위해 특별 가격으로 판매하는 전략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01C7C7B-652D-9087-E6C5-6ACB6D6E7A6A}"/>
              </a:ext>
            </a:extLst>
          </p:cNvPr>
          <p:cNvGrpSpPr/>
          <p:nvPr/>
        </p:nvGrpSpPr>
        <p:grpSpPr>
          <a:xfrm>
            <a:off x="11870452" y="3771900"/>
            <a:ext cx="5884148" cy="5562599"/>
            <a:chOff x="11870452" y="3771900"/>
            <a:chExt cx="5884148" cy="556259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8C4B2EE-A52E-1A68-645D-ABE034383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8777"/>
            <a:stretch/>
          </p:blipFill>
          <p:spPr>
            <a:xfrm>
              <a:off x="12080771" y="4533899"/>
              <a:ext cx="5362480" cy="4800600"/>
            </a:xfrm>
            <a:prstGeom prst="rect">
              <a:avLst/>
            </a:prstGeom>
          </p:spPr>
        </p:pic>
        <p:pic>
          <p:nvPicPr>
            <p:cNvPr id="25" name="Picture 2" descr="아이폰· 아이패드· 맥북· 애플 워치 - PNG(Frame, mock-up, 틀 ...">
              <a:extLst>
                <a:ext uri="{FF2B5EF4-FFF2-40B4-BE49-F238E27FC236}">
                  <a16:creationId xmlns:a16="http://schemas.microsoft.com/office/drawing/2014/main" id="{24EDAAFA-D53D-B989-B0B9-DEA228CD9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54"/>
            <a:stretch/>
          </p:blipFill>
          <p:spPr bwMode="auto">
            <a:xfrm>
              <a:off x="11870452" y="3771900"/>
              <a:ext cx="5884148" cy="5562599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C694AD8-3687-0F89-7BF8-292B19230A3D}"/>
              </a:ext>
            </a:extLst>
          </p:cNvPr>
          <p:cNvSpPr txBox="1"/>
          <p:nvPr/>
        </p:nvSpPr>
        <p:spPr>
          <a:xfrm>
            <a:off x="503622" y="1592218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38CB69-ACA9-9849-C585-65ED24CAF8F3}"/>
              </a:ext>
            </a:extLst>
          </p:cNvPr>
          <p:cNvSpPr txBox="1"/>
          <p:nvPr/>
        </p:nvSpPr>
        <p:spPr>
          <a:xfrm>
            <a:off x="17068800" y="700151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9F646-6DBE-FA72-F613-9D1081FA2423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4" name="Straight Connector 47">
            <a:extLst>
              <a:ext uri="{FF2B5EF4-FFF2-40B4-BE49-F238E27FC236}">
                <a16:creationId xmlns:a16="http://schemas.microsoft.com/office/drawing/2014/main" id="{F235F56D-7C47-611D-D41C-CEFE66AEAD9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187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34">
            <a:extLst>
              <a:ext uri="{FF2B5EF4-FFF2-40B4-BE49-F238E27FC236}">
                <a16:creationId xmlns:a16="http://schemas.microsoft.com/office/drawing/2014/main" id="{1B63E7C0-E139-2104-8A93-7CCD51B746A9}"/>
              </a:ext>
            </a:extLst>
          </p:cNvPr>
          <p:cNvSpPr/>
          <p:nvPr/>
        </p:nvSpPr>
        <p:spPr>
          <a:xfrm>
            <a:off x="587744" y="2205560"/>
            <a:ext cx="6651256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solidFill>
              <a:srgbClr val="02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 세분화 결과를 활용한 고객 마케팅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F717FB6-1F8C-F20A-F37A-558C795A3924}"/>
              </a:ext>
            </a:extLst>
          </p:cNvPr>
          <p:cNvSpPr/>
          <p:nvPr/>
        </p:nvSpPr>
        <p:spPr>
          <a:xfrm>
            <a:off x="609600" y="3079193"/>
            <a:ext cx="4267200" cy="6336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8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ko-KR" altLang="en-US" sz="28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위험 고객 마케팅</a:t>
            </a:r>
            <a:endParaRPr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3A5866A-6261-22DB-A7C1-8F2B1B334A62}"/>
              </a:ext>
            </a:extLst>
          </p:cNvPr>
          <p:cNvSpPr/>
          <p:nvPr/>
        </p:nvSpPr>
        <p:spPr>
          <a:xfrm>
            <a:off x="609600" y="4610099"/>
            <a:ext cx="6721523" cy="4976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사각형: 둥근 모서리 34">
            <a:extLst>
              <a:ext uri="{FF2B5EF4-FFF2-40B4-BE49-F238E27FC236}">
                <a16:creationId xmlns:a16="http://schemas.microsoft.com/office/drawing/2014/main" id="{F1064BF7-83AB-EBAF-456C-62CD96D348EB}"/>
              </a:ext>
            </a:extLst>
          </p:cNvPr>
          <p:cNvSpPr/>
          <p:nvPr/>
        </p:nvSpPr>
        <p:spPr>
          <a:xfrm>
            <a:off x="3069369" y="4389241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목적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50E2F8-E568-ED31-EF40-8EEE6EC96F58}"/>
              </a:ext>
            </a:extLst>
          </p:cNvPr>
          <p:cNvSpPr txBox="1"/>
          <p:nvPr/>
        </p:nvSpPr>
        <p:spPr>
          <a:xfrm>
            <a:off x="893549" y="5031035"/>
            <a:ext cx="6259687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위험 고객 마케팅이 필요한 까닭</a:t>
            </a:r>
            <a:endParaRPr lang="en-US" altLang="ko-KR" sz="20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회사의 상품 및 서비스에 불만이 있는 고객은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   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주변의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잠재 고객들에게도 악영향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끼칠 수 있음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고객의 경우 신규 고객에겐 없는 구매 기록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클릭 내역 정보 등이 있어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및 쿠폰 추천의 정확도가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비교적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높음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고객에게 적합한 제품과 서비스를 지속적으로 제공하여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VIP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고객으로 전환시킨다면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잠재 위험 예방 가능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DB297CE-5255-0A70-D174-CBD1544EF4BF}"/>
              </a:ext>
            </a:extLst>
          </p:cNvPr>
          <p:cNvSpPr/>
          <p:nvPr/>
        </p:nvSpPr>
        <p:spPr>
          <a:xfrm>
            <a:off x="7643777" y="3164557"/>
            <a:ext cx="10204590" cy="64222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사각형: 둥근 모서리 34">
            <a:extLst>
              <a:ext uri="{FF2B5EF4-FFF2-40B4-BE49-F238E27FC236}">
                <a16:creationId xmlns:a16="http://schemas.microsoft.com/office/drawing/2014/main" id="{93F86EAF-D89F-97FE-FCE6-5892C729251F}"/>
              </a:ext>
            </a:extLst>
          </p:cNvPr>
          <p:cNvSpPr/>
          <p:nvPr/>
        </p:nvSpPr>
        <p:spPr>
          <a:xfrm>
            <a:off x="12053008" y="2860266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전략 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F62706-99F7-2753-54DD-2C65D1C6491B}"/>
              </a:ext>
            </a:extLst>
          </p:cNvPr>
          <p:cNvSpPr txBox="1"/>
          <p:nvPr/>
        </p:nvSpPr>
        <p:spPr>
          <a:xfrm>
            <a:off x="8153400" y="7429500"/>
            <a:ext cx="8001000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세분화로 도출해 낸 이탈한 고객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 우려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지금 잡아야 할 고객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이탈한 잠재 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VIP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대상으로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추천 쿠폰을 지급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푸시 알림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이메일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광고 메시지 등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 채널을 통해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			 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고객을 웹사이트로 다시 불러와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추가적인 구매를 유도함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3988EFB0-9301-AEEA-5508-0CA421DA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0533" y="3716452"/>
            <a:ext cx="3001038" cy="356064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AA0AF0F-21E1-E1FD-D0AE-FBC6A9D87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252" y="4682599"/>
            <a:ext cx="4846740" cy="19661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D68E006-B69E-4C35-DA2B-0B6D4C218701}"/>
              </a:ext>
            </a:extLst>
          </p:cNvPr>
          <p:cNvSpPr txBox="1"/>
          <p:nvPr/>
        </p:nvSpPr>
        <p:spPr>
          <a:xfrm>
            <a:off x="503622" y="1592218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075B05-3E62-FBD8-9222-7D782075E582}"/>
              </a:ext>
            </a:extLst>
          </p:cNvPr>
          <p:cNvSpPr txBox="1"/>
          <p:nvPr/>
        </p:nvSpPr>
        <p:spPr>
          <a:xfrm>
            <a:off x="17068800" y="700151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41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3D062-87D6-4E75-64B8-989FA5CB0A0A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6" name="Straight Connector 47">
            <a:extLst>
              <a:ext uri="{FF2B5EF4-FFF2-40B4-BE49-F238E27FC236}">
                <a16:creationId xmlns:a16="http://schemas.microsoft.com/office/drawing/2014/main" id="{03BAFCB6-F19A-571A-1156-3371312B8B7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522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47">
            <a:extLst>
              <a:ext uri="{FF2B5EF4-FFF2-40B4-BE49-F238E27FC236}">
                <a16:creationId xmlns:a16="http://schemas.microsoft.com/office/drawing/2014/main" id="{FF1B2B4E-8B2A-ECF7-1F3D-E78B13D7528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6">
            <a:extLst>
              <a:ext uri="{FF2B5EF4-FFF2-40B4-BE49-F238E27FC236}">
                <a16:creationId xmlns:a16="http://schemas.microsoft.com/office/drawing/2014/main" id="{54449B7C-8670-B348-7348-03C0706C2BE2}"/>
              </a:ext>
            </a:extLst>
          </p:cNvPr>
          <p:cNvSpPr/>
          <p:nvPr/>
        </p:nvSpPr>
        <p:spPr>
          <a:xfrm>
            <a:off x="452934" y="3235922"/>
            <a:ext cx="7013857" cy="2586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113B6396-F894-26EE-0779-D589D0CCC603}"/>
              </a:ext>
            </a:extLst>
          </p:cNvPr>
          <p:cNvSpPr/>
          <p:nvPr/>
        </p:nvSpPr>
        <p:spPr>
          <a:xfrm>
            <a:off x="452934" y="6489422"/>
            <a:ext cx="7013857" cy="3030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15CBF4-E11B-1DA1-D432-DF716405715C}"/>
              </a:ext>
            </a:extLst>
          </p:cNvPr>
          <p:cNvGrpSpPr/>
          <p:nvPr/>
        </p:nvGrpSpPr>
        <p:grpSpPr>
          <a:xfrm>
            <a:off x="7734495" y="2187878"/>
            <a:ext cx="5105400" cy="10287000"/>
            <a:chOff x="1417666" y="1607262"/>
            <a:chExt cx="34036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1967AB-9670-8ADF-3B61-69213844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137" y="1703963"/>
              <a:ext cx="3046659" cy="53246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2" descr="아이폰· 아이패드· 맥북· 애플 워치 - PNG(Frame, mock-up, 틀 ...">
              <a:extLst>
                <a:ext uri="{FF2B5EF4-FFF2-40B4-BE49-F238E27FC236}">
                  <a16:creationId xmlns:a16="http://schemas.microsoft.com/office/drawing/2014/main" id="{0B85866E-4770-3DEC-3C87-53280AE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666" y="1607262"/>
              <a:ext cx="34036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12A215-FE68-1C42-4575-913F3202EBBE}"/>
              </a:ext>
            </a:extLst>
          </p:cNvPr>
          <p:cNvGrpSpPr/>
          <p:nvPr/>
        </p:nvGrpSpPr>
        <p:grpSpPr>
          <a:xfrm>
            <a:off x="12967697" y="-1685468"/>
            <a:ext cx="5105400" cy="10287000"/>
            <a:chOff x="4444691" y="-1123644"/>
            <a:chExt cx="34036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5D9A98-3D52-BC23-4B8C-8D2F7398A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5094" y="0"/>
              <a:ext cx="3090930" cy="5401994"/>
            </a:xfrm>
            <a:prstGeom prst="rect">
              <a:avLst/>
            </a:prstGeom>
          </p:spPr>
        </p:pic>
        <p:pic>
          <p:nvPicPr>
            <p:cNvPr id="13" name="Picture 2" descr="아이폰· 아이패드· 맥북· 애플 워치 - PNG(Frame, mock-up, 틀 ...">
              <a:extLst>
                <a:ext uri="{FF2B5EF4-FFF2-40B4-BE49-F238E27FC236}">
                  <a16:creationId xmlns:a16="http://schemas.microsoft.com/office/drawing/2014/main" id="{5C8C4F20-46AA-ABC0-EB49-FAE4610B5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691" y="-1123644"/>
              <a:ext cx="34036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사각형: 둥근 모서리 34">
            <a:extLst>
              <a:ext uri="{FF2B5EF4-FFF2-40B4-BE49-F238E27FC236}">
                <a16:creationId xmlns:a16="http://schemas.microsoft.com/office/drawing/2014/main" id="{854EE37A-F20A-2F61-0C12-1757B8FBB96D}"/>
              </a:ext>
            </a:extLst>
          </p:cNvPr>
          <p:cNvSpPr/>
          <p:nvPr/>
        </p:nvSpPr>
        <p:spPr>
          <a:xfrm>
            <a:off x="8036168" y="1206875"/>
            <a:ext cx="4308564" cy="6448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상세페이지 추천 화면</a:t>
            </a:r>
          </a:p>
        </p:txBody>
      </p:sp>
      <p:sp>
        <p:nvSpPr>
          <p:cNvPr id="18" name="사각형: 둥근 모서리 34">
            <a:extLst>
              <a:ext uri="{FF2B5EF4-FFF2-40B4-BE49-F238E27FC236}">
                <a16:creationId xmlns:a16="http://schemas.microsoft.com/office/drawing/2014/main" id="{7E23C6A1-7EFD-3549-90C9-65F55FF750D7}"/>
              </a:ext>
            </a:extLst>
          </p:cNvPr>
          <p:cNvSpPr/>
          <p:nvPr/>
        </p:nvSpPr>
        <p:spPr>
          <a:xfrm>
            <a:off x="504177" y="2283321"/>
            <a:ext cx="6734823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세그먼트별 상품 홍보 전략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22001B-5789-96BD-1842-8F08351C2C2A}"/>
              </a:ext>
            </a:extLst>
          </p:cNvPr>
          <p:cNvSpPr txBox="1"/>
          <p:nvPr/>
        </p:nvSpPr>
        <p:spPr>
          <a:xfrm>
            <a:off x="504177" y="1592218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B51AE162-1F71-3536-DD8E-CC999B311959}"/>
              </a:ext>
            </a:extLst>
          </p:cNvPr>
          <p:cNvSpPr/>
          <p:nvPr/>
        </p:nvSpPr>
        <p:spPr>
          <a:xfrm>
            <a:off x="560217" y="3016311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목적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EEFA-0B68-A2BE-A1E6-46E29B12094F}"/>
              </a:ext>
            </a:extLst>
          </p:cNvPr>
          <p:cNvSpPr txBox="1"/>
          <p:nvPr/>
        </p:nvSpPr>
        <p:spPr>
          <a:xfrm>
            <a:off x="560217" y="3564830"/>
            <a:ext cx="667878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이전에 정의해둔 세그먼트들을 기반으로 하여 제품 상세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페이지에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연관 상품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추천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결과에 대해 즉각적으로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간단하게 평가할 수 있는 채널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94A6DC24-BF84-B1B5-863A-F55DC3265D6B}"/>
              </a:ext>
            </a:extLst>
          </p:cNvPr>
          <p:cNvSpPr/>
          <p:nvPr/>
        </p:nvSpPr>
        <p:spPr>
          <a:xfrm>
            <a:off x="560217" y="6269810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8769B2-FFCD-9DF6-F777-C58F6B31758A}"/>
              </a:ext>
            </a:extLst>
          </p:cNvPr>
          <p:cNvSpPr txBox="1"/>
          <p:nvPr/>
        </p:nvSpPr>
        <p:spPr>
          <a:xfrm>
            <a:off x="560217" y="6865150"/>
            <a:ext cx="6754983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세그먼트에 해당하는 추천 상품들을 함께 홍보함으로써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탐색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비용 및 시간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r>
              <a:rPr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감축시켜주고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추가구매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유도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결과에 대한 사용자들의 평가 결과를 지속적으로 모니터링하여 각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추천 상품의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정확도 모니터링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BED0F-A636-8369-C7AE-992A361916F5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42</a:t>
            </a:r>
            <a:endParaRPr lang="ko-KR" alt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AF81B9-3D41-8395-1BFF-F27422C8B82A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1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16">
            <a:extLst>
              <a:ext uri="{FF2B5EF4-FFF2-40B4-BE49-F238E27FC236}">
                <a16:creationId xmlns:a16="http://schemas.microsoft.com/office/drawing/2014/main" id="{07966C98-C91C-9524-AEA2-9FF91DA85B04}"/>
              </a:ext>
            </a:extLst>
          </p:cNvPr>
          <p:cNvSpPr/>
          <p:nvPr/>
        </p:nvSpPr>
        <p:spPr>
          <a:xfrm>
            <a:off x="529016" y="3446240"/>
            <a:ext cx="11458221" cy="2422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D76C9297-B782-2DD1-93AD-8B782BF78BA9}"/>
              </a:ext>
            </a:extLst>
          </p:cNvPr>
          <p:cNvSpPr/>
          <p:nvPr/>
        </p:nvSpPr>
        <p:spPr>
          <a:xfrm>
            <a:off x="534158" y="6603278"/>
            <a:ext cx="11458221" cy="3230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1CE636-50D3-BEE8-BFE3-1641FAF22A32}"/>
              </a:ext>
            </a:extLst>
          </p:cNvPr>
          <p:cNvGrpSpPr/>
          <p:nvPr/>
        </p:nvGrpSpPr>
        <p:grpSpPr>
          <a:xfrm>
            <a:off x="12217826" y="1974961"/>
            <a:ext cx="5105400" cy="10287000"/>
            <a:chOff x="-150299" y="1183459"/>
            <a:chExt cx="34036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6A82DB-492F-050D-3E53-B5CEC1609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37083"/>
              <a:ext cx="3103003" cy="5423095"/>
            </a:xfrm>
            <a:prstGeom prst="rect">
              <a:avLst/>
            </a:prstGeom>
          </p:spPr>
        </p:pic>
        <p:pic>
          <p:nvPicPr>
            <p:cNvPr id="6146" name="Picture 2" descr="아이폰· 아이패드· 맥북· 애플 워치 - PNG(Frame, mock-up, 틀 ...">
              <a:extLst>
                <a:ext uri="{FF2B5EF4-FFF2-40B4-BE49-F238E27FC236}">
                  <a16:creationId xmlns:a16="http://schemas.microsoft.com/office/drawing/2014/main" id="{1DDCCC03-304A-7BCE-CC0E-EFF602F62B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299" y="1183459"/>
              <a:ext cx="34036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94233E85-C745-8291-57BE-D4C053CC14E3}"/>
              </a:ext>
            </a:extLst>
          </p:cNvPr>
          <p:cNvSpPr/>
          <p:nvPr/>
        </p:nvSpPr>
        <p:spPr>
          <a:xfrm>
            <a:off x="12612089" y="1155683"/>
            <a:ext cx="4308564" cy="6448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페이지 추천 화면</a:t>
            </a:r>
          </a:p>
        </p:txBody>
      </p:sp>
      <p:sp>
        <p:nvSpPr>
          <p:cNvPr id="13" name="사각형: 둥근 모서리 34">
            <a:extLst>
              <a:ext uri="{FF2B5EF4-FFF2-40B4-BE49-F238E27FC236}">
                <a16:creationId xmlns:a16="http://schemas.microsoft.com/office/drawing/2014/main" id="{C025BCDC-791B-7744-F979-DD6639DA5F6F}"/>
              </a:ext>
            </a:extLst>
          </p:cNvPr>
          <p:cNvSpPr/>
          <p:nvPr/>
        </p:nvSpPr>
        <p:spPr>
          <a:xfrm>
            <a:off x="504177" y="2142254"/>
            <a:ext cx="6734823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추천 시스템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쿠폰 추천 시스템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70E85-1D1D-2844-9019-A665C6529A13}"/>
              </a:ext>
            </a:extLst>
          </p:cNvPr>
          <p:cNvSpPr txBox="1"/>
          <p:nvPr/>
        </p:nvSpPr>
        <p:spPr>
          <a:xfrm>
            <a:off x="503622" y="1592218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02444-7AB8-D8D3-1E92-EE77D40655A8}"/>
              </a:ext>
            </a:extLst>
          </p:cNvPr>
          <p:cNvSpPr txBox="1"/>
          <p:nvPr/>
        </p:nvSpPr>
        <p:spPr>
          <a:xfrm>
            <a:off x="10363200" y="1974961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rgbClr val="F2364D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E504B409-43E6-48C6-57DE-B0C1A09EC161}"/>
              </a:ext>
            </a:extLst>
          </p:cNvPr>
          <p:cNvSpPr/>
          <p:nvPr/>
        </p:nvSpPr>
        <p:spPr>
          <a:xfrm>
            <a:off x="629314" y="3183411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42D17-3C0F-1418-73A1-32C341ABB48E}"/>
              </a:ext>
            </a:extLst>
          </p:cNvPr>
          <p:cNvSpPr txBox="1"/>
          <p:nvPr/>
        </p:nvSpPr>
        <p:spPr>
          <a:xfrm>
            <a:off x="629314" y="3777327"/>
            <a:ext cx="10758315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추천 시스템을 사용자가 롯데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이커머스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홈페이지 및 앱에 접속하였을 때 </a:t>
            </a:r>
            <a:r>
              <a:rPr lang="ko-KR" altLang="en-US" sz="2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화면에 노출시킬 추천 상품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선택하는데 활용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 추천 시스템을 사용하여 롯데 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이커머스에서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사용할 수 있는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쿠폰들을 </a:t>
            </a:r>
            <a:r>
              <a:rPr lang="ko-KR" altLang="en-US" sz="20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카테고리화하여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적절한 사용자에게 추천</a:t>
            </a:r>
          </a:p>
        </p:txBody>
      </p:sp>
      <p:sp>
        <p:nvSpPr>
          <p:cNvPr id="5" name="사각형: 둥근 모서리 34">
            <a:extLst>
              <a:ext uri="{FF2B5EF4-FFF2-40B4-BE49-F238E27FC236}">
                <a16:creationId xmlns:a16="http://schemas.microsoft.com/office/drawing/2014/main" id="{4E730DEB-9E9B-FC28-571B-5D3F9D9371C5}"/>
              </a:ext>
            </a:extLst>
          </p:cNvPr>
          <p:cNvSpPr/>
          <p:nvPr/>
        </p:nvSpPr>
        <p:spPr>
          <a:xfrm>
            <a:off x="629314" y="6102734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01BB5-B469-ABA8-F2DE-E1FE011355ED}"/>
              </a:ext>
            </a:extLst>
          </p:cNvPr>
          <p:cNvSpPr txBox="1"/>
          <p:nvPr/>
        </p:nvSpPr>
        <p:spPr>
          <a:xfrm>
            <a:off x="663347" y="6729206"/>
            <a:ext cx="11177194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쇼핑은 오프라인 쇼핑에 비해 쇼핑 과정에서 발생하는 물리적 장벽이 없다는 사실을 활용하여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전용 추천시스템 구현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통한 고객 타겟팅 구체화 </a:t>
            </a:r>
            <a:endParaRPr lang="en-US" altLang="ko-KR" sz="20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재구매가 많이 발생하는 시점을 확인하고 상품 소비와 관련한 전체 고객의 특성을 상품 자체의 상대적 특성으로 정의하여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추천하는 시점에 사용자가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필요로 하는 항목을 정확하게 캐치</a:t>
            </a:r>
            <a:endParaRPr lang="en-US" altLang="ko-KR" sz="20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 사용률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적절한 수준으로 유지하고 고객 세그먼트별로 </a:t>
            </a:r>
            <a:r>
              <a:rPr lang="ko-KR" altLang="en-US" sz="20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최적화된 마케팅 전략 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738154-4C6B-E27A-24F5-6800FEC9C075}"/>
              </a:ext>
            </a:extLst>
          </p:cNvPr>
          <p:cNvSpPr txBox="1"/>
          <p:nvPr/>
        </p:nvSpPr>
        <p:spPr>
          <a:xfrm>
            <a:off x="17068800" y="70015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43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43C9E-DC09-D988-34A7-E22ECD00B8F0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23" name="Straight Connector 47">
            <a:extLst>
              <a:ext uri="{FF2B5EF4-FFF2-40B4-BE49-F238E27FC236}">
                <a16:creationId xmlns:a16="http://schemas.microsoft.com/office/drawing/2014/main" id="{70AC1860-6E95-43E6-5EBA-43916AFE263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673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32F1F447-48E5-51E5-AD48-67FB031F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169" y="2718119"/>
            <a:ext cx="4538654" cy="79321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7CC335-F69B-BFDE-C861-C9CBB11B392D}"/>
              </a:ext>
            </a:extLst>
          </p:cNvPr>
          <p:cNvSpPr/>
          <p:nvPr/>
        </p:nvSpPr>
        <p:spPr>
          <a:xfrm>
            <a:off x="452934" y="3235923"/>
            <a:ext cx="7090866" cy="3509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E328A-853B-5CA9-1129-C0D1CEE99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07" y="2628900"/>
            <a:ext cx="4519093" cy="8021390"/>
          </a:xfrm>
          <a:prstGeom prst="rect">
            <a:avLst/>
          </a:prstGeom>
        </p:spPr>
      </p:pic>
      <p:pic>
        <p:nvPicPr>
          <p:cNvPr id="3" name="Picture 2" descr="아이폰· 아이패드· 맥북· 애플 워치 - PNG(Frame, mock-up, 틀 ...">
            <a:extLst>
              <a:ext uri="{FF2B5EF4-FFF2-40B4-BE49-F238E27FC236}">
                <a16:creationId xmlns:a16="http://schemas.microsoft.com/office/drawing/2014/main" id="{43A63A22-7699-FB9F-E11A-36CDBA01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573" y="2033925"/>
            <a:ext cx="51054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아이폰· 아이패드· 맥북· 애플 워치 - PNG(Frame, mock-up, 틀 ...">
            <a:extLst>
              <a:ext uri="{FF2B5EF4-FFF2-40B4-BE49-F238E27FC236}">
                <a16:creationId xmlns:a16="http://schemas.microsoft.com/office/drawing/2014/main" id="{1DDCCC03-304A-7BCE-CC0E-EFF602F6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973" y="2033925"/>
            <a:ext cx="51054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94233E85-C745-8291-57BE-D4C053CC14E3}"/>
              </a:ext>
            </a:extLst>
          </p:cNvPr>
          <p:cNvSpPr/>
          <p:nvPr/>
        </p:nvSpPr>
        <p:spPr>
          <a:xfrm>
            <a:off x="13309025" y="1214650"/>
            <a:ext cx="4308564" cy="6448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사후 조사 화면</a:t>
            </a:r>
          </a:p>
        </p:txBody>
      </p:sp>
      <p:sp>
        <p:nvSpPr>
          <p:cNvPr id="13" name="사각형: 둥근 모서리 34">
            <a:extLst>
              <a:ext uri="{FF2B5EF4-FFF2-40B4-BE49-F238E27FC236}">
                <a16:creationId xmlns:a16="http://schemas.microsoft.com/office/drawing/2014/main" id="{C025BCDC-791B-7744-F979-DD6639DA5F6F}"/>
              </a:ext>
            </a:extLst>
          </p:cNvPr>
          <p:cNvSpPr/>
          <p:nvPr/>
        </p:nvSpPr>
        <p:spPr>
          <a:xfrm>
            <a:off x="504177" y="2163356"/>
            <a:ext cx="6734823" cy="583125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관련 사전 조사</a:t>
            </a:r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사후 조사 도입</a:t>
            </a:r>
            <a:endParaRPr lang="en-KR" sz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49AF8C73-0850-72F3-AE85-C263F69E6C16}"/>
              </a:ext>
            </a:extLst>
          </p:cNvPr>
          <p:cNvSpPr/>
          <p:nvPr/>
        </p:nvSpPr>
        <p:spPr>
          <a:xfrm>
            <a:off x="8206307" y="1238801"/>
            <a:ext cx="4308564" cy="64488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 조사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F5CCB-9006-634B-A67C-EF58D5D7E9E5}"/>
              </a:ext>
            </a:extLst>
          </p:cNvPr>
          <p:cNvSpPr txBox="1"/>
          <p:nvPr/>
        </p:nvSpPr>
        <p:spPr>
          <a:xfrm>
            <a:off x="503622" y="1592218"/>
            <a:ext cx="23674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전략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endParaRPr lang="en-KR" sz="30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사각형: 둥근 모서리 34">
            <a:extLst>
              <a:ext uri="{FF2B5EF4-FFF2-40B4-BE49-F238E27FC236}">
                <a16:creationId xmlns:a16="http://schemas.microsoft.com/office/drawing/2014/main" id="{A7D9DDF1-7B8E-0E41-55E9-F5ADDBA64488}"/>
              </a:ext>
            </a:extLst>
          </p:cNvPr>
          <p:cNvSpPr/>
          <p:nvPr/>
        </p:nvSpPr>
        <p:spPr>
          <a:xfrm>
            <a:off x="560217" y="3016311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방법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EB330E-0B88-ACF3-2E25-05EA7796ABBE}"/>
              </a:ext>
            </a:extLst>
          </p:cNvPr>
          <p:cNvSpPr/>
          <p:nvPr/>
        </p:nvSpPr>
        <p:spPr>
          <a:xfrm>
            <a:off x="439079" y="7298441"/>
            <a:ext cx="7090866" cy="2457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사각형: 둥근 모서리 34">
            <a:extLst>
              <a:ext uri="{FF2B5EF4-FFF2-40B4-BE49-F238E27FC236}">
                <a16:creationId xmlns:a16="http://schemas.microsoft.com/office/drawing/2014/main" id="{0080A092-D97A-81DC-A3B9-08E0C645078A}"/>
              </a:ext>
            </a:extLst>
          </p:cNvPr>
          <p:cNvSpPr/>
          <p:nvPr/>
        </p:nvSpPr>
        <p:spPr>
          <a:xfrm>
            <a:off x="523201" y="7026725"/>
            <a:ext cx="1801983" cy="52565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기대 효과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3A497-9275-EF20-C51C-FDDEEAE0E8E5}"/>
              </a:ext>
            </a:extLst>
          </p:cNvPr>
          <p:cNvSpPr txBox="1"/>
          <p:nvPr/>
        </p:nvSpPr>
        <p:spPr>
          <a:xfrm>
            <a:off x="17068800" y="7001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44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081CF-F143-002E-78EB-964CAAAC938F}"/>
              </a:ext>
            </a:extLst>
          </p:cNvPr>
          <p:cNvSpPr txBox="1"/>
          <p:nvPr/>
        </p:nvSpPr>
        <p:spPr>
          <a:xfrm>
            <a:off x="611798" y="7696320"/>
            <a:ext cx="6551002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 조사로 신규 고객에 대한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콜드 스타트 문제 해결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세분화된 고객 별 특성 및 카테고리의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개선 필요 사항 정의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문제점 파악과 솔루션 도출을 정확하고 구체적으로 개선할 수 있음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친화적인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이커머스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웹인 것을 인식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670D6F-79E2-8DE9-2758-FBE2C0487514}"/>
              </a:ext>
            </a:extLst>
          </p:cNvPr>
          <p:cNvSpPr txBox="1"/>
          <p:nvPr/>
        </p:nvSpPr>
        <p:spPr>
          <a:xfrm>
            <a:off x="523201" y="3737858"/>
            <a:ext cx="6883588" cy="2752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1. 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사전 조사 도입</a:t>
            </a:r>
            <a:endParaRPr lang="en-US" altLang="ko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고객이 가입할 때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고객의 취향 정보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수집하는 사전 조사 기능을 추가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2. </a:t>
            </a:r>
            <a:r>
              <a:rPr lang="ko-KR" altLang="en-US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사후 조사 도입</a:t>
            </a:r>
            <a:endParaRPr lang="en-US" altLang="ko-KR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RFM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 세분화된 고객 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랜덤으로 추출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고객을 대상으로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설문조사를 주기적으로 진행하여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 및 상품 추천 시스템에 대한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만족도와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피드백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수집하고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인센티브를 제공해 고객의 참여 유도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AF654-D884-4A87-E972-1473939B1554}"/>
              </a:ext>
            </a:extLst>
          </p:cNvPr>
          <p:cNvSpPr txBox="1"/>
          <p:nvPr/>
        </p:nvSpPr>
        <p:spPr>
          <a:xfrm>
            <a:off x="523202" y="530810"/>
            <a:ext cx="2367426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전략 제안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6" name="Straight Connector 47">
            <a:extLst>
              <a:ext uri="{FF2B5EF4-FFF2-40B4-BE49-F238E27FC236}">
                <a16:creationId xmlns:a16="http://schemas.microsoft.com/office/drawing/2014/main" id="{C574BA50-F9E9-DF0C-A963-A05C9965FF4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90628" y="884817"/>
            <a:ext cx="1402577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646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1">
            <a:extLst>
              <a:ext uri="{FF2B5EF4-FFF2-40B4-BE49-F238E27FC236}">
                <a16:creationId xmlns:a16="http://schemas.microsoft.com/office/drawing/2014/main" id="{3817321D-F061-7C8A-536A-5690DCD955A5}"/>
              </a:ext>
            </a:extLst>
          </p:cNvPr>
          <p:cNvSpPr>
            <a:spLocks/>
          </p:cNvSpPr>
          <p:nvPr/>
        </p:nvSpPr>
        <p:spPr>
          <a:xfrm>
            <a:off x="747640" y="2095500"/>
            <a:ext cx="17006960" cy="7137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사각형: 둥근 모서리 34">
            <a:extLst>
              <a:ext uri="{FF2B5EF4-FFF2-40B4-BE49-F238E27FC236}">
                <a16:creationId xmlns:a16="http://schemas.microsoft.com/office/drawing/2014/main" id="{A9F3B346-9C8C-8B67-D330-CF97FD4FD3D4}"/>
              </a:ext>
            </a:extLst>
          </p:cNvPr>
          <p:cNvSpPr/>
          <p:nvPr/>
        </p:nvSpPr>
        <p:spPr>
          <a:xfrm>
            <a:off x="533400" y="1714500"/>
            <a:ext cx="2133600" cy="844363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의의</a:t>
            </a:r>
            <a:endParaRPr lang="en-KR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0604FE-8DE6-6EDE-A3BC-EB68D0CEBEDD}"/>
              </a:ext>
            </a:extLst>
          </p:cNvPr>
          <p:cNvSpPr txBox="1"/>
          <p:nvPr/>
        </p:nvSpPr>
        <p:spPr>
          <a:xfrm>
            <a:off x="1219200" y="3246197"/>
            <a:ext cx="16172124" cy="4816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많이 사용되어오던 고객별 상품 추천기능에 머무르지 않고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기존의 상품 중심의 추천시스템 구조를 개편함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		           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구매 기록 및 군집 정보와 같은 다양한 소비자 정보를 활용하여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시각의 추천시스템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을 개발하려고 노력함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단순 누적 구매 금액이 아닌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롯데의 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커머스에 대한 종합적인 관심도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를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기반으로 하여 회원등급을 정의함으로써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신규 고객들의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진입 장벽을 낮추고 각종 혜택들이 적재적소에 공급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되도록 함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새로운 추천을 받고 등급을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부여받는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회원들도 다른 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E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커머스에서는 경험할 수 없었던 차별화된 서비스를 경험하면서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	    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계속해서 해당 서비스를 이용해보고 싶다는 호기심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과 함께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srgbClr val="008BFF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지속적인 방문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을 이끌어낼 수 있을 것임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3BCFF-80B6-F23A-66D6-F38538D924FD}"/>
              </a:ext>
            </a:extLst>
          </p:cNvPr>
          <p:cNvSpPr txBox="1"/>
          <p:nvPr/>
        </p:nvSpPr>
        <p:spPr>
          <a:xfrm>
            <a:off x="523201" y="530810"/>
            <a:ext cx="26009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의의와 한계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0" name="Straight Connector 47">
            <a:extLst>
              <a:ext uri="{FF2B5EF4-FFF2-40B4-BE49-F238E27FC236}">
                <a16:creationId xmlns:a16="http://schemas.microsoft.com/office/drawing/2014/main" id="{1A2381BD-6DA4-2FE7-03B7-E1AD3E86B07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24200" y="884817"/>
            <a:ext cx="13792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683598-9ED2-A4B1-BB38-D8DBB401F494}"/>
              </a:ext>
            </a:extLst>
          </p:cNvPr>
          <p:cNvSpPr txBox="1"/>
          <p:nvPr/>
        </p:nvSpPr>
        <p:spPr>
          <a:xfrm>
            <a:off x="17068800" y="7001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45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955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1">
            <a:extLst>
              <a:ext uri="{FF2B5EF4-FFF2-40B4-BE49-F238E27FC236}">
                <a16:creationId xmlns:a16="http://schemas.microsoft.com/office/drawing/2014/main" id="{3BDD71EF-86D6-9C37-4E51-8C7E59FA7713}"/>
              </a:ext>
            </a:extLst>
          </p:cNvPr>
          <p:cNvSpPr>
            <a:spLocks/>
          </p:cNvSpPr>
          <p:nvPr/>
        </p:nvSpPr>
        <p:spPr>
          <a:xfrm>
            <a:off x="763682" y="2092774"/>
            <a:ext cx="16838518" cy="74940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31AA767C-7CA2-017D-4555-7BDE6C9ACE3E}"/>
              </a:ext>
            </a:extLst>
          </p:cNvPr>
          <p:cNvSpPr/>
          <p:nvPr/>
        </p:nvSpPr>
        <p:spPr>
          <a:xfrm>
            <a:off x="533400" y="1714500"/>
            <a:ext cx="2133600" cy="844363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</a:t>
            </a:r>
            <a:endParaRPr lang="en-KR" sz="9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ADC8F-4D20-D032-0E9C-7CFCBC5A9AC6}"/>
              </a:ext>
            </a:extLst>
          </p:cNvPr>
          <p:cNvSpPr txBox="1"/>
          <p:nvPr/>
        </p:nvSpPr>
        <p:spPr>
          <a:xfrm>
            <a:off x="1408363" y="2933700"/>
            <a:ext cx="15471274" cy="6037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마케팅 전략 수립에 활용한 전체 데이터의 기간이 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2021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년에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한정되어있어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EDA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및 군집화를 통해 파악한 고객 구매 패턴 관련한 사실이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 기간에 통용되는 객관적인 소비 패턴이라고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결론내리기에는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논리적인 비약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이 있음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상품 추천 모델이 예상만큼 성능이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안나왔다는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것이 아쉬움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 implicit feedback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데이터에 대한 파생변수 생성 및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전처리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등의 다양한 가공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모델에 대한 다양한 튜닝을 해보려 노력했으나 자원적인 한계로 인해 부족함</a:t>
            </a:r>
            <a:r>
              <a:rPr lang="en-US" altLang="ko-KR" sz="2600" dirty="0">
                <a:solidFill>
                  <a:prstClr val="black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상품 클릭 수 및 리뷰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</a:t>
            </a:r>
            <a:r>
              <a:rPr kumimoji="0" lang="ko-KR" altLang="en-US" sz="260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별점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 등의 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explicit feedback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데이터를 활용한다면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좋은 성능을 기대할 수 있을 것임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6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 SD Gothic Neo" panose="02000300000000000000" pitchFamily="2" charset="-127"/>
              <a:ea typeface="Apple SD Gothic Neo" panose="02000300000000000000" pitchFamily="2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개인별 소비 패턴 분석을 통해 쿠폰 추천 시스템을 구현하였고 이를 새로운 쿠폰 발급 전략에 활용할 수 있으나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,   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실제로 롯데 온라인 유통사에서 제공되고 있는 </a:t>
            </a:r>
            <a:r>
              <a:rPr kumimoji="0" lang="ko-KR" altLang="en-US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쿠폰에 대한 데이터가 없어 제품 번들 기반으로 생성된 쿠폰에 대한 실질적인 성능을 확인해보기 어려웠음</a:t>
            </a:r>
            <a:r>
              <a:rPr kumimoji="0" lang="en-US" altLang="ko-KR" sz="2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5271D-466C-BD46-694C-456BE82905C5}"/>
              </a:ext>
            </a:extLst>
          </p:cNvPr>
          <p:cNvSpPr txBox="1"/>
          <p:nvPr/>
        </p:nvSpPr>
        <p:spPr>
          <a:xfrm>
            <a:off x="523201" y="530810"/>
            <a:ext cx="26009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의의와 한계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9" name="Straight Connector 47">
            <a:extLst>
              <a:ext uri="{FF2B5EF4-FFF2-40B4-BE49-F238E27FC236}">
                <a16:creationId xmlns:a16="http://schemas.microsoft.com/office/drawing/2014/main" id="{B0CD6ECA-BB27-ED3C-D9F7-721077A887D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24200" y="884817"/>
            <a:ext cx="13792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C136F3-8465-C269-F32C-32D41C00B1FB}"/>
              </a:ext>
            </a:extLst>
          </p:cNvPr>
          <p:cNvSpPr txBox="1"/>
          <p:nvPr/>
        </p:nvSpPr>
        <p:spPr>
          <a:xfrm>
            <a:off x="17068800" y="70015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46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50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1">
            <a:extLst>
              <a:ext uri="{FF2B5EF4-FFF2-40B4-BE49-F238E27FC236}">
                <a16:creationId xmlns:a16="http://schemas.microsoft.com/office/drawing/2014/main" id="{06C09E6E-8480-1232-2F4F-6B97E46DBB9E}"/>
              </a:ext>
            </a:extLst>
          </p:cNvPr>
          <p:cNvSpPr>
            <a:spLocks/>
          </p:cNvSpPr>
          <p:nvPr/>
        </p:nvSpPr>
        <p:spPr>
          <a:xfrm>
            <a:off x="533400" y="1592831"/>
            <a:ext cx="17068800" cy="8275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AD775-8CE4-A961-C6D0-1DF848145EAE}"/>
              </a:ext>
            </a:extLst>
          </p:cNvPr>
          <p:cNvSpPr txBox="1"/>
          <p:nvPr/>
        </p:nvSpPr>
        <p:spPr>
          <a:xfrm>
            <a:off x="716280" y="1946837"/>
            <a:ext cx="17068800" cy="730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외부 데이터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통계청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온라인쇼핑몰 판매매체별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상품군별거래액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https://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kosis.kr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statHtml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en-US" altLang="ko-KR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statHtml.do?orgId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=101&amp;tblId=DT_1KE10071&amp;conn_path=I2</a:t>
            </a:r>
            <a:endParaRPr lang="en-US" altLang="ko-KR" sz="1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보도자료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산업통상자원부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연간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’21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주요유통업체 매출동향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대한민국 정책브리핑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27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양예슬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기업분석보고서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롯데마트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//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경쟁사를 분석해보자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잡코리아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17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[3]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강필성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쿠팡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컬리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SSG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닷컴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큰 폭 성장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vs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티몬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위메프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뒷걸음질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뉴데일리경제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[4]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이상은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쿠팡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네이버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SSG '3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굳히는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이커머스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…'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골든타임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놓칠까 속타는 롯데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인베스트조선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[5]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황혜빈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판매 강화 속 유통 맞수 희비 엇갈려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SSG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닷컴 앱 사용률 늘고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롯데온은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감소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소비자가 만드는 신문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19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[6]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김지현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‘앞에서 벌고 뒤로 밑지는’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국내 시장점유율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30%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선점이 관건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주간동아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[7]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임선희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‘초개인화 시대의 고객 경험 전략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세대 특성을 중심으로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SAMSUNG SAS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인사이트 리포트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[8]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문소리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세계 음악 스트리밍 시장 점유율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위는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?”,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eyesmag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[9]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와이즈앱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한국인이 가장 많이 사용하는 쇼핑 앱은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?”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platum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[10]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명순영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롯데온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출발은 장대했으나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여전히 첩첩산중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”, 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「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매경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ECONOMY</a:t>
            </a:r>
            <a:r>
              <a:rPr lang="en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」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월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논문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김상현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오상현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.(2002).</a:t>
            </a:r>
            <a:r>
              <a:rPr lang="ko-KR" alt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고객재구매의도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결정요인에 관한 연구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마케팅연구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,17(2),25-55.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Covington, Paul, Jay Adams, and Emre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Sargin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"Deep neural networks for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youtube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recommendations." Proceedings of the 10th ACM conference on recommender systems. 2016.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[3]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Jianxin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Chang, Chen Gao,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Xiangnan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He,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Depeng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Jin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and Yong Li. Bundle Graph Convolutional Network, Paper in ACM DL or Paper in arXiv. In SIGIR'20, Xi'an, China, July 25-30, 2020.</a:t>
            </a:r>
            <a:endParaRPr lang="en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BF6AC-4533-4F32-697C-F581402D4EC4}"/>
              </a:ext>
            </a:extLst>
          </p:cNvPr>
          <p:cNvSpPr txBox="1"/>
          <p:nvPr/>
        </p:nvSpPr>
        <p:spPr>
          <a:xfrm>
            <a:off x="523201" y="530810"/>
            <a:ext cx="2067599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참고문헌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4" name="Straight Connector 47">
            <a:extLst>
              <a:ext uri="{FF2B5EF4-FFF2-40B4-BE49-F238E27FC236}">
                <a16:creationId xmlns:a16="http://schemas.microsoft.com/office/drawing/2014/main" id="{D465BD8D-3849-1AF8-B86E-2E79C9D7D87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590800" y="884817"/>
            <a:ext cx="143256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1792C3-B109-5274-0371-890EF3F811C9}"/>
              </a:ext>
            </a:extLst>
          </p:cNvPr>
          <p:cNvSpPr txBox="1"/>
          <p:nvPr/>
        </p:nvSpPr>
        <p:spPr>
          <a:xfrm>
            <a:off x="17068800" y="70015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47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015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ll building in a city&#10;&#10;Description automatically generated with low confidence">
            <a:extLst>
              <a:ext uri="{FF2B5EF4-FFF2-40B4-BE49-F238E27FC236}">
                <a16:creationId xmlns:a16="http://schemas.microsoft.com/office/drawing/2014/main" id="{F2A00269-6245-60C0-4A69-F0D58B8389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35" y="0"/>
            <a:ext cx="18304270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3085AE-7BD5-65CA-FE23-4A183B17AE6A}"/>
              </a:ext>
            </a:extLst>
          </p:cNvPr>
          <p:cNvSpPr/>
          <p:nvPr/>
        </p:nvSpPr>
        <p:spPr>
          <a:xfrm>
            <a:off x="5715000" y="3125089"/>
            <a:ext cx="7259725" cy="2476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감사합니다</a:t>
            </a:r>
            <a:r>
              <a:rPr lang="en-US" altLang="ko-KR" sz="9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.</a:t>
            </a:r>
            <a:endParaRPr lang="en-KR" sz="9600" dirty="0">
              <a:solidFill>
                <a:schemeClr val="bg1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97ACB3-323C-B6A1-D51A-F3E42B62D776}"/>
              </a:ext>
            </a:extLst>
          </p:cNvPr>
          <p:cNvSpPr txBox="1"/>
          <p:nvPr/>
        </p:nvSpPr>
        <p:spPr>
          <a:xfrm>
            <a:off x="6192773" y="7351115"/>
            <a:ext cx="5923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동국대학교 통계학과 박지현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(wlguni@dgu.ac.kr)</a:t>
            </a: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동국대학교 통계학과 안도현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(god2000sus@naver.com)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13F53-100F-4C94-C512-E07951C7FF65}"/>
              </a:ext>
            </a:extLst>
          </p:cNvPr>
          <p:cNvSpPr txBox="1"/>
          <p:nvPr/>
        </p:nvSpPr>
        <p:spPr>
          <a:xfrm>
            <a:off x="5060169" y="6305371"/>
            <a:ext cx="81676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롯데멤버스</a:t>
            </a:r>
            <a:r>
              <a:rPr lang="ko-KR" altLang="en-US" sz="3200" spc="-1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빅데이터 경진대회 </a:t>
            </a:r>
            <a:endParaRPr lang="en-US" altLang="ko-KR" sz="3200" spc="-1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 Heavy" panose="02000300000000000000" pitchFamily="2" charset="-127"/>
              </a:rPr>
              <a:t>안다비젼</a:t>
            </a:r>
            <a:r>
              <a:rPr lang="ko-KR" altLang="en-US" sz="28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팀</a:t>
            </a:r>
            <a:endParaRPr lang="en-US" altLang="ko-KR" sz="28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1366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2F349BFE-4714-F964-9AA5-9AC10B2B1A99}"/>
              </a:ext>
            </a:extLst>
          </p:cNvPr>
          <p:cNvGrpSpPr/>
          <p:nvPr/>
        </p:nvGrpSpPr>
        <p:grpSpPr>
          <a:xfrm>
            <a:off x="0" y="7149928"/>
            <a:ext cx="18288000" cy="3137071"/>
            <a:chOff x="-136054" y="3034861"/>
            <a:chExt cx="18557823" cy="7359697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ECF31423-69C8-0C66-2005-841D616D9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054" y="3034861"/>
              <a:ext cx="18557823" cy="7359697"/>
            </a:xfrm>
            <a:prstGeom prst="rect">
              <a:avLst/>
            </a:prstGeom>
          </p:spPr>
        </p:pic>
      </p:grpSp>
      <p:sp>
        <p:nvSpPr>
          <p:cNvPr id="20" name="사각형: 둥근 모서리 34">
            <a:extLst>
              <a:ext uri="{FF2B5EF4-FFF2-40B4-BE49-F238E27FC236}">
                <a16:creationId xmlns:a16="http://schemas.microsoft.com/office/drawing/2014/main" id="{1BB542BF-F31A-2C3B-CC9C-2D6814F465DF}"/>
              </a:ext>
            </a:extLst>
          </p:cNvPr>
          <p:cNvSpPr/>
          <p:nvPr/>
        </p:nvSpPr>
        <p:spPr>
          <a:xfrm>
            <a:off x="502190" y="2032798"/>
            <a:ext cx="4833359" cy="668439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데이터 수집과 추천시스템</a:t>
            </a:r>
            <a:endParaRPr lang="en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52" name="Picture 4" descr="ウェブサイトのイラスト | かわいいフリー素材集 いらすとや">
            <a:extLst>
              <a:ext uri="{FF2B5EF4-FFF2-40B4-BE49-F238E27FC236}">
                <a16:creationId xmlns:a16="http://schemas.microsoft.com/office/drawing/2014/main" id="{BA16DDC9-D6B6-7532-CFD5-504FB216F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02" y="3276349"/>
            <a:ext cx="1530228" cy="15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スマホの画面を見せる人のイラスト | かわいいフリー素材集 いらすとや">
            <a:extLst>
              <a:ext uri="{FF2B5EF4-FFF2-40B4-BE49-F238E27FC236}">
                <a16:creationId xmlns:a16="http://schemas.microsoft.com/office/drawing/2014/main" id="{08C68895-F0ED-5E4F-F470-E25AFC7D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6" y="3397711"/>
            <a:ext cx="1311042" cy="14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ビッグデータのイラスト | かわいいフリー素材集 いらすとや">
            <a:extLst>
              <a:ext uri="{FF2B5EF4-FFF2-40B4-BE49-F238E27FC236}">
                <a16:creationId xmlns:a16="http://schemas.microsoft.com/office/drawing/2014/main" id="{8DA1D41C-1A21-47D5-D8CB-46638912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9" y="3255090"/>
            <a:ext cx="1311042" cy="16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NSが表示されたスマートフォンのイラスト（動画） | かわいいフリー ...">
            <a:extLst>
              <a:ext uri="{FF2B5EF4-FFF2-40B4-BE49-F238E27FC236}">
                <a16:creationId xmlns:a16="http://schemas.microsoft.com/office/drawing/2014/main" id="{A06AA8C5-775A-E4D4-24BB-DC55F43A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041">
            <a:off x="5943644" y="3088351"/>
            <a:ext cx="885953" cy="108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63411C64-79EE-C62C-D7BB-9C3B54FB52AB}"/>
              </a:ext>
            </a:extLst>
          </p:cNvPr>
          <p:cNvSpPr/>
          <p:nvPr/>
        </p:nvSpPr>
        <p:spPr>
          <a:xfrm>
            <a:off x="3159381" y="4008954"/>
            <a:ext cx="386013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1D0592A-90B8-8982-6CB6-0F7D9779C116}"/>
              </a:ext>
            </a:extLst>
          </p:cNvPr>
          <p:cNvSpPr/>
          <p:nvPr/>
        </p:nvSpPr>
        <p:spPr>
          <a:xfrm>
            <a:off x="5335548" y="3995119"/>
            <a:ext cx="386013" cy="25962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58" name="Picture 10" descr="バンザイをしている子供たちのイラスト（バラバラ） | かわいいフリー ...">
            <a:extLst>
              <a:ext uri="{FF2B5EF4-FFF2-40B4-BE49-F238E27FC236}">
                <a16:creationId xmlns:a16="http://schemas.microsoft.com/office/drawing/2014/main" id="{58294476-8DE9-902E-E506-6731806C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864" y="3145476"/>
            <a:ext cx="1170146" cy="176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34">
            <a:extLst>
              <a:ext uri="{FF2B5EF4-FFF2-40B4-BE49-F238E27FC236}">
                <a16:creationId xmlns:a16="http://schemas.microsoft.com/office/drawing/2014/main" id="{E33E1164-DBFE-0135-AAD6-791ECB295123}"/>
              </a:ext>
            </a:extLst>
          </p:cNvPr>
          <p:cNvSpPr/>
          <p:nvPr/>
        </p:nvSpPr>
        <p:spPr>
          <a:xfrm>
            <a:off x="8604419" y="2019300"/>
            <a:ext cx="5039067" cy="727907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추천에 대한 소비자들의 반응</a:t>
            </a:r>
            <a:endParaRPr lang="en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사각형: 둥근 모서리 34">
            <a:extLst>
              <a:ext uri="{FF2B5EF4-FFF2-40B4-BE49-F238E27FC236}">
                <a16:creationId xmlns:a16="http://schemas.microsoft.com/office/drawing/2014/main" id="{7AD8C584-8D1E-BFA2-A2B0-CC9A628DEFAC}"/>
              </a:ext>
            </a:extLst>
          </p:cNvPr>
          <p:cNvSpPr/>
          <p:nvPr/>
        </p:nvSpPr>
        <p:spPr>
          <a:xfrm>
            <a:off x="554801" y="8112854"/>
            <a:ext cx="4708758" cy="668439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마케팅의 성공 사례</a:t>
            </a:r>
            <a:endParaRPr lang="en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5DB825B-556A-B804-5239-D8F0CBE40D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761560"/>
              </p:ext>
            </p:extLst>
          </p:nvPr>
        </p:nvGraphicFramePr>
        <p:xfrm>
          <a:off x="10998636" y="2859072"/>
          <a:ext cx="2930745" cy="2012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69DB25C-5CB4-4102-7D7B-CFADDEB7C7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784842"/>
              </p:ext>
            </p:extLst>
          </p:nvPr>
        </p:nvGraphicFramePr>
        <p:xfrm>
          <a:off x="11003547" y="4629666"/>
          <a:ext cx="2930745" cy="2166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CA82F4A-5328-0438-3947-8B2CA4A96FD9}"/>
              </a:ext>
            </a:extLst>
          </p:cNvPr>
          <p:cNvSpPr txBox="1"/>
          <p:nvPr/>
        </p:nvSpPr>
        <p:spPr>
          <a:xfrm>
            <a:off x="13781770" y="2171700"/>
            <a:ext cx="2067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: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McKinsey</a:t>
            </a:r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3CE8B5-8125-507A-4B8D-05D5175A4236}"/>
              </a:ext>
            </a:extLst>
          </p:cNvPr>
          <p:cNvSpPr/>
          <p:nvPr/>
        </p:nvSpPr>
        <p:spPr>
          <a:xfrm>
            <a:off x="14161055" y="3260958"/>
            <a:ext cx="3608625" cy="1085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71%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소비자가 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기업이</a:t>
            </a:r>
            <a:endParaRPr lang="en-US" altLang="ko-KR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개인화된 경험을 제공해줄 것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기대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3E556-A3AC-44B9-251A-D1528F36F070}"/>
              </a:ext>
            </a:extLst>
          </p:cNvPr>
          <p:cNvSpPr/>
          <p:nvPr/>
        </p:nvSpPr>
        <p:spPr>
          <a:xfrm>
            <a:off x="14244635" y="5374299"/>
            <a:ext cx="3525045" cy="1112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76% 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소비자는 </a:t>
            </a:r>
            <a:r>
              <a:rPr lang="ko-KR" altLang="en-US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그렇지 않았을 때 짜증이 난다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 응답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A7491A-10D7-36A7-02F7-C02420A7FAFB}"/>
              </a:ext>
            </a:extLst>
          </p:cNvPr>
          <p:cNvSpPr/>
          <p:nvPr/>
        </p:nvSpPr>
        <p:spPr>
          <a:xfrm>
            <a:off x="12096496" y="3689202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71%</a:t>
            </a:r>
            <a:endParaRPr lang="en-KR" sz="16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176A95-4CCB-7E18-B026-1FB2880F7A0C}"/>
              </a:ext>
            </a:extLst>
          </p:cNvPr>
          <p:cNvSpPr/>
          <p:nvPr/>
        </p:nvSpPr>
        <p:spPr>
          <a:xfrm>
            <a:off x="12094299" y="5567014"/>
            <a:ext cx="1616699" cy="828599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76%</a:t>
            </a:r>
            <a:endParaRPr lang="en-KR" sz="16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사각형: 둥근 모서리 34">
            <a:extLst>
              <a:ext uri="{FF2B5EF4-FFF2-40B4-BE49-F238E27FC236}">
                <a16:creationId xmlns:a16="http://schemas.microsoft.com/office/drawing/2014/main" id="{E010FCFA-9E37-856F-A3E8-3653118A20CF}"/>
              </a:ext>
            </a:extLst>
          </p:cNvPr>
          <p:cNvSpPr/>
          <p:nvPr/>
        </p:nvSpPr>
        <p:spPr>
          <a:xfrm>
            <a:off x="8735501" y="3363360"/>
            <a:ext cx="2777729" cy="8536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기능에 대한 소비자들의 기대 여부</a:t>
            </a:r>
            <a:endParaRPr lang="en-KR" sz="7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사각형: 둥근 모서리 34">
            <a:extLst>
              <a:ext uri="{FF2B5EF4-FFF2-40B4-BE49-F238E27FC236}">
                <a16:creationId xmlns:a16="http://schemas.microsoft.com/office/drawing/2014/main" id="{0825C383-73B4-6387-201B-84397C7DF675}"/>
              </a:ext>
            </a:extLst>
          </p:cNvPr>
          <p:cNvSpPr/>
          <p:nvPr/>
        </p:nvSpPr>
        <p:spPr>
          <a:xfrm>
            <a:off x="8716685" y="5372790"/>
            <a:ext cx="2777729" cy="828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기능에 대한 소비자들의 감정</a:t>
            </a:r>
            <a:endParaRPr lang="en-KR" sz="7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2456AA13-A2B6-C748-A461-E9B85B93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862" y="7884644"/>
            <a:ext cx="2186795" cy="6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A97F94-C701-CA6A-E341-D3B4C393ED9E}"/>
              </a:ext>
            </a:extLst>
          </p:cNvPr>
          <p:cNvSpPr txBox="1"/>
          <p:nvPr/>
        </p:nvSpPr>
        <p:spPr>
          <a:xfrm>
            <a:off x="5909846" y="8542391"/>
            <a:ext cx="29072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음악 스트리밍 서비스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스포티파이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C8E8F75-3885-4F6D-63B8-AFEE55F45478}"/>
              </a:ext>
            </a:extLst>
          </p:cNvPr>
          <p:cNvSpPr/>
          <p:nvPr/>
        </p:nvSpPr>
        <p:spPr>
          <a:xfrm>
            <a:off x="13162886" y="8342144"/>
            <a:ext cx="680924" cy="390036"/>
          </a:xfrm>
          <a:prstGeom prst="rightArrow">
            <a:avLst/>
          </a:prstGeom>
          <a:solidFill>
            <a:srgbClr val="028BFF"/>
          </a:solidFill>
          <a:ln>
            <a:solidFill>
              <a:srgbClr val="028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E6D0873-32EF-AE92-A7AA-30FE34216C27}"/>
              </a:ext>
            </a:extLst>
          </p:cNvPr>
          <p:cNvSpPr/>
          <p:nvPr/>
        </p:nvSpPr>
        <p:spPr>
          <a:xfrm>
            <a:off x="14342383" y="7875485"/>
            <a:ext cx="3217424" cy="1361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세계 음원시장</a:t>
            </a:r>
            <a:endParaRPr lang="en-US" altLang="ko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점유율 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31%,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단독 </a:t>
            </a:r>
            <a:r>
              <a:rPr lang="en-US" altLang="ko-KR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1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</a:t>
            </a:r>
            <a:endParaRPr lang="en-US" altLang="ko-KR" sz="21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 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미디어 리서치</a:t>
            </a:r>
            <a:r>
              <a:rPr lang="en-US" altLang="ko-KR" sz="165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1CDC83-2AFB-79A2-EFFB-28E4193386B3}"/>
              </a:ext>
            </a:extLst>
          </p:cNvPr>
          <p:cNvSpPr txBox="1"/>
          <p:nvPr/>
        </p:nvSpPr>
        <p:spPr>
          <a:xfrm>
            <a:off x="8797859" y="8128604"/>
            <a:ext cx="423760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유저들의 이용 내역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음악 메타데이터</a:t>
            </a:r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음악 오디오 분석 등을 활용한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기능 제공</a:t>
            </a:r>
            <a:endParaRPr lang="en-US" altLang="ko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059" name="Elbow Connector 2058">
            <a:extLst>
              <a:ext uri="{FF2B5EF4-FFF2-40B4-BE49-F238E27FC236}">
                <a16:creationId xmlns:a16="http://schemas.microsoft.com/office/drawing/2014/main" id="{D2E234E5-B5A6-1D56-F024-5A5992A25D5C}"/>
              </a:ext>
            </a:extLst>
          </p:cNvPr>
          <p:cNvCxnSpPr>
            <a:cxnSpLocks/>
          </p:cNvCxnSpPr>
          <p:nvPr/>
        </p:nvCxnSpPr>
        <p:spPr>
          <a:xfrm>
            <a:off x="13057820" y="5256547"/>
            <a:ext cx="1132662" cy="548052"/>
          </a:xfrm>
          <a:prstGeom prst="bentConnector3">
            <a:avLst>
              <a:gd name="adj1" fmla="val 50000"/>
            </a:avLst>
          </a:prstGeom>
          <a:ln w="38100">
            <a:solidFill>
              <a:srgbClr val="028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Elbow Connector 2066">
            <a:extLst>
              <a:ext uri="{FF2B5EF4-FFF2-40B4-BE49-F238E27FC236}">
                <a16:creationId xmlns:a16="http://schemas.microsoft.com/office/drawing/2014/main" id="{36351BA3-4AD6-007A-30B2-040E83E057BB}"/>
              </a:ext>
            </a:extLst>
          </p:cNvPr>
          <p:cNvCxnSpPr>
            <a:cxnSpLocks/>
          </p:cNvCxnSpPr>
          <p:nvPr/>
        </p:nvCxnSpPr>
        <p:spPr>
          <a:xfrm>
            <a:off x="13028393" y="3352713"/>
            <a:ext cx="1132662" cy="548052"/>
          </a:xfrm>
          <a:prstGeom prst="bentConnector3">
            <a:avLst>
              <a:gd name="adj1" fmla="val 50000"/>
            </a:avLst>
          </a:prstGeom>
          <a:ln w="38100">
            <a:solidFill>
              <a:srgbClr val="028B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7464C7-05B0-A5BA-10B5-5E9EED95423C}"/>
              </a:ext>
            </a:extLst>
          </p:cNvPr>
          <p:cNvSpPr txBox="1"/>
          <p:nvPr/>
        </p:nvSpPr>
        <p:spPr>
          <a:xfrm>
            <a:off x="523201" y="530810"/>
            <a:ext cx="5305575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02.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온라인 마케팅 트렌드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3" name="Straight Connector 47">
            <a:extLst>
              <a:ext uri="{FF2B5EF4-FFF2-40B4-BE49-F238E27FC236}">
                <a16:creationId xmlns:a16="http://schemas.microsoft.com/office/drawing/2014/main" id="{BCC39DEE-9E98-CEA6-43F9-175A87FDBE2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828776" y="884817"/>
            <a:ext cx="1108762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3C819B-C374-BEEE-830D-4802EB69CEEB}"/>
              </a:ext>
            </a:extLst>
          </p:cNvPr>
          <p:cNvSpPr txBox="1"/>
          <p:nvPr/>
        </p:nvSpPr>
        <p:spPr>
          <a:xfrm>
            <a:off x="17068800" y="700151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05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8836C452-2BF2-7248-8D38-FDEE0593361C}"/>
              </a:ext>
            </a:extLst>
          </p:cNvPr>
          <p:cNvSpPr/>
          <p:nvPr/>
        </p:nvSpPr>
        <p:spPr>
          <a:xfrm>
            <a:off x="776525" y="5221745"/>
            <a:ext cx="2143305" cy="113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비정형 데이터 수집 기술의 발전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Rectangle 44">
            <a:extLst>
              <a:ext uri="{FF2B5EF4-FFF2-40B4-BE49-F238E27FC236}">
                <a16:creationId xmlns:a16="http://schemas.microsoft.com/office/drawing/2014/main" id="{1666862B-4EAA-4AB8-43D4-4254552DB95D}"/>
              </a:ext>
            </a:extLst>
          </p:cNvPr>
          <p:cNvSpPr/>
          <p:nvPr/>
        </p:nvSpPr>
        <p:spPr>
          <a:xfrm>
            <a:off x="3230173" y="5221745"/>
            <a:ext cx="2408627" cy="113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행동에 대한 다양한 데이터 수집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7263E2FF-00F0-2AEB-FE4F-861490155993}"/>
              </a:ext>
            </a:extLst>
          </p:cNvPr>
          <p:cNvSpPr/>
          <p:nvPr/>
        </p:nvSpPr>
        <p:spPr>
          <a:xfrm>
            <a:off x="5944551" y="5239335"/>
            <a:ext cx="2143305" cy="113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 맞춤형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서비스</a:t>
            </a:r>
            <a:r>
              <a:rPr lang="en-US" altLang="ko-KR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제공</a:t>
            </a:r>
            <a:endParaRPr lang="en-US" altLang="ko-KR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86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256CA2-985F-7FB1-2E94-35755AADE299}"/>
              </a:ext>
            </a:extLst>
          </p:cNvPr>
          <p:cNvSpPr/>
          <p:nvPr/>
        </p:nvSpPr>
        <p:spPr>
          <a:xfrm>
            <a:off x="506007" y="8724915"/>
            <a:ext cx="17296949" cy="1148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데이터마트를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활용하여 개인별 추천시스템을 도입한 이력이 있으나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추천시스템에 대한 효과가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기준으로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낮은 평가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받았으며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특히 롯데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가장 많이 사용하는 연령대인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대에서조차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순위권에 들지 못함</a:t>
            </a:r>
            <a:endParaRPr lang="en-KR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사각형: 둥근 모서리 34">
            <a:extLst>
              <a:ext uri="{FF2B5EF4-FFF2-40B4-BE49-F238E27FC236}">
                <a16:creationId xmlns:a16="http://schemas.microsoft.com/office/drawing/2014/main" id="{B090CF1F-A0CF-9361-F01C-EF42D657A160}"/>
              </a:ext>
            </a:extLst>
          </p:cNvPr>
          <p:cNvSpPr/>
          <p:nvPr/>
        </p:nvSpPr>
        <p:spPr>
          <a:xfrm>
            <a:off x="531241" y="1992239"/>
            <a:ext cx="4554230" cy="669302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롯데쇼핑의 추천시스템 전략</a:t>
            </a:r>
            <a:endParaRPr lang="en-KR" sz="27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사각형: 둥근 모서리 34">
            <a:extLst>
              <a:ext uri="{FF2B5EF4-FFF2-40B4-BE49-F238E27FC236}">
                <a16:creationId xmlns:a16="http://schemas.microsoft.com/office/drawing/2014/main" id="{EC3321B3-91B6-F310-1AF4-AFF5D23F141F}"/>
              </a:ext>
            </a:extLst>
          </p:cNvPr>
          <p:cNvSpPr/>
          <p:nvPr/>
        </p:nvSpPr>
        <p:spPr>
          <a:xfrm>
            <a:off x="5632658" y="4316113"/>
            <a:ext cx="3446883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어플리케이션 평점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6" name="Picture 16" descr="플레이 스토어 - 무료 심벌 마크개 아이콘">
            <a:extLst>
              <a:ext uri="{FF2B5EF4-FFF2-40B4-BE49-F238E27FC236}">
                <a16:creationId xmlns:a16="http://schemas.microsoft.com/office/drawing/2014/main" id="{00483EA1-CA7B-C172-7CD6-8A3F2F6D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65" y="5249767"/>
            <a:ext cx="1141727" cy="11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>
            <a:extLst>
              <a:ext uri="{FF2B5EF4-FFF2-40B4-BE49-F238E27FC236}">
                <a16:creationId xmlns:a16="http://schemas.microsoft.com/office/drawing/2014/main" id="{681C1753-A18C-BF4F-F101-E4834DF3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29" y="6877133"/>
            <a:ext cx="1093463" cy="10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A8861F-7BA0-39EA-0C4D-321492BEA5EC}"/>
              </a:ext>
            </a:extLst>
          </p:cNvPr>
          <p:cNvSpPr txBox="1"/>
          <p:nvPr/>
        </p:nvSpPr>
        <p:spPr>
          <a:xfrm>
            <a:off x="6922145" y="5368589"/>
            <a:ext cx="2426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3.5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EB5D3-212B-FE3E-35BE-6863E25A283F}"/>
              </a:ext>
            </a:extLst>
          </p:cNvPr>
          <p:cNvSpPr txBox="1"/>
          <p:nvPr/>
        </p:nvSpPr>
        <p:spPr>
          <a:xfrm>
            <a:off x="6894730" y="5171594"/>
            <a:ext cx="242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Playstore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53DBB-776B-7DE8-D3CD-8B03D8934A2E}"/>
              </a:ext>
            </a:extLst>
          </p:cNvPr>
          <p:cNvSpPr txBox="1"/>
          <p:nvPr/>
        </p:nvSpPr>
        <p:spPr>
          <a:xfrm>
            <a:off x="6988054" y="6962753"/>
            <a:ext cx="2426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2.9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1766A-3ACE-E158-B1D0-05675334C37C}"/>
              </a:ext>
            </a:extLst>
          </p:cNvPr>
          <p:cNvSpPr txBox="1"/>
          <p:nvPr/>
        </p:nvSpPr>
        <p:spPr>
          <a:xfrm>
            <a:off x="6960638" y="6765758"/>
            <a:ext cx="242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IOS App Store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94A77F-7BBF-D281-5438-C551F26C2684}"/>
              </a:ext>
            </a:extLst>
          </p:cNvPr>
          <p:cNvSpPr/>
          <p:nvPr/>
        </p:nvSpPr>
        <p:spPr>
          <a:xfrm>
            <a:off x="13067355" y="5848174"/>
            <a:ext cx="1938749" cy="19495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쿠팡</a:t>
            </a:r>
            <a:endParaRPr lang="en-US" altLang="ko-KR" sz="27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638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69C422-8212-57FA-CBD8-1C53C555AD81}"/>
              </a:ext>
            </a:extLst>
          </p:cNvPr>
          <p:cNvSpPr/>
          <p:nvPr/>
        </p:nvSpPr>
        <p:spPr>
          <a:xfrm>
            <a:off x="15091782" y="5434319"/>
            <a:ext cx="1502751" cy="1442814"/>
          </a:xfrm>
          <a:prstGeom prst="ellipse">
            <a:avLst/>
          </a:prstGeom>
          <a:solidFill>
            <a:srgbClr val="FF4F01"/>
          </a:solidFill>
          <a:ln>
            <a:solidFill>
              <a:srgbClr val="FF4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번가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257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B36AA5-624F-49EB-7CF1-0A8FFB6EB55D}"/>
              </a:ext>
            </a:extLst>
          </p:cNvPr>
          <p:cNvSpPr/>
          <p:nvPr/>
        </p:nvSpPr>
        <p:spPr>
          <a:xfrm>
            <a:off x="15109297" y="6985525"/>
            <a:ext cx="1272711" cy="1230923"/>
          </a:xfrm>
          <a:prstGeom prst="ellipse">
            <a:avLst/>
          </a:prstGeom>
          <a:solidFill>
            <a:srgbClr val="08C641"/>
          </a:solidFill>
          <a:ln>
            <a:solidFill>
              <a:srgbClr val="08C6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575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219</a:t>
            </a:r>
            <a:r>
              <a:rPr lang="ko-KR" altLang="en-US" sz="1575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575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945B75-4556-7CDC-38A4-B1B71F911857}"/>
              </a:ext>
            </a:extLst>
          </p:cNvPr>
          <p:cNvSpPr/>
          <p:nvPr/>
        </p:nvSpPr>
        <p:spPr>
          <a:xfrm>
            <a:off x="16515398" y="6484825"/>
            <a:ext cx="1030349" cy="102573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오늘의집</a:t>
            </a:r>
            <a:endParaRPr lang="en-US" altLang="ko-KR" sz="1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154</a:t>
            </a:r>
            <a:r>
              <a:rPr lang="ko-KR" altLang="en-US" sz="13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3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B61B27-8CB8-2298-FEEC-18D94FA8385C}"/>
              </a:ext>
            </a:extLst>
          </p:cNvPr>
          <p:cNvSpPr txBox="1"/>
          <p:nvPr/>
        </p:nvSpPr>
        <p:spPr>
          <a:xfrm>
            <a:off x="13067355" y="4916487"/>
            <a:ext cx="428069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한국인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대가 가장 많이 사용하는 쇼핑 앱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 </a:t>
            </a:r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와이즈앱</a:t>
            </a:r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2B0CB39-E4D0-2816-3E15-1E078D6A55DC}"/>
              </a:ext>
            </a:extLst>
          </p:cNvPr>
          <p:cNvSpPr/>
          <p:nvPr/>
        </p:nvSpPr>
        <p:spPr>
          <a:xfrm rot="5400000">
            <a:off x="11021389" y="3599196"/>
            <a:ext cx="598103" cy="23318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A7A7027C-4779-7027-74D4-6C2224731B71}"/>
              </a:ext>
            </a:extLst>
          </p:cNvPr>
          <p:cNvSpPr/>
          <p:nvPr/>
        </p:nvSpPr>
        <p:spPr>
          <a:xfrm>
            <a:off x="13067355" y="4276707"/>
            <a:ext cx="4394759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대가 많이 사용하는 쇼핑 앱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사각형: 둥근 모서리 34">
            <a:extLst>
              <a:ext uri="{FF2B5EF4-FFF2-40B4-BE49-F238E27FC236}">
                <a16:creationId xmlns:a16="http://schemas.microsoft.com/office/drawing/2014/main" id="{076DD6B5-B4BB-5ECE-6489-9FBF90141E8B}"/>
              </a:ext>
            </a:extLst>
          </p:cNvPr>
          <p:cNvSpPr/>
          <p:nvPr/>
        </p:nvSpPr>
        <p:spPr>
          <a:xfrm>
            <a:off x="552343" y="4195001"/>
            <a:ext cx="4554230" cy="669302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전략에 따른 효과 분석</a:t>
            </a:r>
            <a:endParaRPr lang="en-KR" sz="27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B5CCB-11E3-1645-3DB2-0C2D4A6C1BA9}"/>
              </a:ext>
            </a:extLst>
          </p:cNvPr>
          <p:cNvSpPr txBox="1"/>
          <p:nvPr/>
        </p:nvSpPr>
        <p:spPr>
          <a:xfrm>
            <a:off x="523201" y="530810"/>
            <a:ext cx="9187421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롯데</a:t>
            </a:r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</a:t>
            </a:r>
            <a:r>
              <a:rPr lang="ko-KR" altLang="en-US" sz="400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유통사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온라인 마케팅 전략 현주소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3B5B230C-64C5-7087-D8D9-9BB17626A21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710622" y="884817"/>
            <a:ext cx="720577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BA8C5A-A28B-D28B-CC7B-738B99299081}"/>
              </a:ext>
            </a:extLst>
          </p:cNvPr>
          <p:cNvSpPr txBox="1"/>
          <p:nvPr/>
        </p:nvSpPr>
        <p:spPr>
          <a:xfrm>
            <a:off x="17068800" y="700151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06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956CDD-8708-A097-8692-1B4C975FB720}"/>
              </a:ext>
            </a:extLst>
          </p:cNvPr>
          <p:cNvSpPr/>
          <p:nvPr/>
        </p:nvSpPr>
        <p:spPr>
          <a:xfrm>
            <a:off x="5567341" y="1884644"/>
            <a:ext cx="11506200" cy="1374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온오프라인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통합 데이터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통해 고객의 취향과 관심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라이프스타일을 보다 정확하게 이해하고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원하는 것을 알아채 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개개인에게 딱 맞는 상품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추천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 입장에선 상품추천이 </a:t>
            </a:r>
            <a:r>
              <a:rPr lang="ko-KR" alt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정확해져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쇼핑 시간과 노력이 많이 감소할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39AF7-4BAE-8606-3C8B-450D7CEBA8D6}"/>
              </a:ext>
            </a:extLst>
          </p:cNvPr>
          <p:cNvSpPr txBox="1"/>
          <p:nvPr/>
        </p:nvSpPr>
        <p:spPr>
          <a:xfrm>
            <a:off x="7922644" y="8191500"/>
            <a:ext cx="244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E9C57872-8095-3187-8DE7-1EC5A56EC12A}"/>
              </a:ext>
            </a:extLst>
          </p:cNvPr>
          <p:cNvSpPr/>
          <p:nvPr/>
        </p:nvSpPr>
        <p:spPr>
          <a:xfrm>
            <a:off x="9387188" y="4310306"/>
            <a:ext cx="3446883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어플리케이션 평점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CC27-548C-134A-D592-3D7F9797ACB6}"/>
              </a:ext>
            </a:extLst>
          </p:cNvPr>
          <p:cNvSpPr txBox="1"/>
          <p:nvPr/>
        </p:nvSpPr>
        <p:spPr>
          <a:xfrm>
            <a:off x="9040264" y="4963869"/>
            <a:ext cx="42806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서울시 인터넷 쇼핑몰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평가 정보 데이터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9891C-CB80-3A92-A24F-52AA6E544DCE}"/>
              </a:ext>
            </a:extLst>
          </p:cNvPr>
          <p:cNvSpPr txBox="1"/>
          <p:nvPr/>
        </p:nvSpPr>
        <p:spPr>
          <a:xfrm>
            <a:off x="9710623" y="6043009"/>
            <a:ext cx="32233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평균</a:t>
            </a:r>
            <a:r>
              <a:rPr lang="en-US" altLang="ko-KR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6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81.72</a:t>
            </a:r>
            <a:r>
              <a:rPr lang="ko-KR" altLang="en-US" sz="36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</a:t>
            </a:r>
            <a:endParaRPr lang="en-US" altLang="ko-KR" sz="3600" b="1" dirty="0">
              <a:effectLst>
                <a:reflection blurRad="6350" stA="55000" endA="300" endPos="45500" dir="5400000" sy="-100000" algn="bl" rotWithShape="0"/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000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 : </a:t>
            </a:r>
            <a:r>
              <a:rPr lang="en-US" altLang="ko-KR" sz="4800" b="1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77.87</a:t>
            </a:r>
            <a:r>
              <a:rPr lang="ko-KR" altLang="en-US" sz="4800" b="1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</a:t>
            </a:r>
            <a:endParaRPr lang="en-US" altLang="ko-KR" sz="1050" b="1" dirty="0"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39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256CA2-985F-7FB1-2E94-35755AADE299}"/>
              </a:ext>
            </a:extLst>
          </p:cNvPr>
          <p:cNvSpPr/>
          <p:nvPr/>
        </p:nvSpPr>
        <p:spPr>
          <a:xfrm>
            <a:off x="506007" y="8724915"/>
            <a:ext cx="17296949" cy="1148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내부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데이터마트를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활용하여 개인별 추천시스템을 도입한 이력이 있으나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추천시스템에 대한 효과가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기준으로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가장 낮은 평가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받았으며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특히 롯데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가장 많이 사용하는 연령대인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대에서조차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순위권에 들지 못함</a:t>
            </a:r>
            <a:endParaRPr lang="en-KR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사각형: 둥근 모서리 34">
            <a:extLst>
              <a:ext uri="{FF2B5EF4-FFF2-40B4-BE49-F238E27FC236}">
                <a16:creationId xmlns:a16="http://schemas.microsoft.com/office/drawing/2014/main" id="{B090CF1F-A0CF-9361-F01C-EF42D657A160}"/>
              </a:ext>
            </a:extLst>
          </p:cNvPr>
          <p:cNvSpPr/>
          <p:nvPr/>
        </p:nvSpPr>
        <p:spPr>
          <a:xfrm>
            <a:off x="531241" y="1992239"/>
            <a:ext cx="4554230" cy="669302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롯데쇼핑의 추천시스템 전략</a:t>
            </a:r>
            <a:endParaRPr lang="en-KR" sz="27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사각형: 둥근 모서리 34">
            <a:extLst>
              <a:ext uri="{FF2B5EF4-FFF2-40B4-BE49-F238E27FC236}">
                <a16:creationId xmlns:a16="http://schemas.microsoft.com/office/drawing/2014/main" id="{EC3321B3-91B6-F310-1AF4-AFF5D23F141F}"/>
              </a:ext>
            </a:extLst>
          </p:cNvPr>
          <p:cNvSpPr/>
          <p:nvPr/>
        </p:nvSpPr>
        <p:spPr>
          <a:xfrm>
            <a:off x="5632658" y="4316113"/>
            <a:ext cx="3446883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어플리케이션 평점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6" name="Picture 16" descr="플레이 스토어 - 무료 심벌 마크개 아이콘">
            <a:extLst>
              <a:ext uri="{FF2B5EF4-FFF2-40B4-BE49-F238E27FC236}">
                <a16:creationId xmlns:a16="http://schemas.microsoft.com/office/drawing/2014/main" id="{00483EA1-CA7B-C172-7CD6-8A3F2F6D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65" y="5249767"/>
            <a:ext cx="1141727" cy="114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>
            <a:extLst>
              <a:ext uri="{FF2B5EF4-FFF2-40B4-BE49-F238E27FC236}">
                <a16:creationId xmlns:a16="http://schemas.microsoft.com/office/drawing/2014/main" id="{681C1753-A18C-BF4F-F101-E4834DF3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729" y="6877133"/>
            <a:ext cx="1093463" cy="109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A8861F-7BA0-39EA-0C4D-321492BEA5EC}"/>
              </a:ext>
            </a:extLst>
          </p:cNvPr>
          <p:cNvSpPr txBox="1"/>
          <p:nvPr/>
        </p:nvSpPr>
        <p:spPr>
          <a:xfrm>
            <a:off x="6922145" y="5368589"/>
            <a:ext cx="2426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3.5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EB5D3-212B-FE3E-35BE-6863E25A283F}"/>
              </a:ext>
            </a:extLst>
          </p:cNvPr>
          <p:cNvSpPr txBox="1"/>
          <p:nvPr/>
        </p:nvSpPr>
        <p:spPr>
          <a:xfrm>
            <a:off x="6894730" y="5171594"/>
            <a:ext cx="242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Google </a:t>
            </a:r>
            <a:r>
              <a:rPr lang="en-US" alt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Playstore</a:t>
            </a:r>
            <a:endParaRPr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053DBB-776B-7DE8-D3CD-8B03D8934A2E}"/>
              </a:ext>
            </a:extLst>
          </p:cNvPr>
          <p:cNvSpPr txBox="1"/>
          <p:nvPr/>
        </p:nvSpPr>
        <p:spPr>
          <a:xfrm>
            <a:off x="6988054" y="6962753"/>
            <a:ext cx="2426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2.9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lang="ko-KR" altLang="en-US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81766A-3ACE-E158-B1D0-05675334C37C}"/>
              </a:ext>
            </a:extLst>
          </p:cNvPr>
          <p:cNvSpPr txBox="1"/>
          <p:nvPr/>
        </p:nvSpPr>
        <p:spPr>
          <a:xfrm>
            <a:off x="6960638" y="6765758"/>
            <a:ext cx="2426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IOS App Store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94A77F-7BBF-D281-5438-C551F26C2684}"/>
              </a:ext>
            </a:extLst>
          </p:cNvPr>
          <p:cNvSpPr/>
          <p:nvPr/>
        </p:nvSpPr>
        <p:spPr>
          <a:xfrm>
            <a:off x="13067355" y="5848174"/>
            <a:ext cx="1938749" cy="194956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쿠팡</a:t>
            </a:r>
            <a:endParaRPr lang="en-US" altLang="ko-KR" sz="27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638</a:t>
            </a:r>
            <a:r>
              <a:rPr lang="ko-KR" altLang="en-US" sz="2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2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169C422-8212-57FA-CBD8-1C53C555AD81}"/>
              </a:ext>
            </a:extLst>
          </p:cNvPr>
          <p:cNvSpPr/>
          <p:nvPr/>
        </p:nvSpPr>
        <p:spPr>
          <a:xfrm>
            <a:off x="15091782" y="5434319"/>
            <a:ext cx="1502751" cy="1442814"/>
          </a:xfrm>
          <a:prstGeom prst="ellipse">
            <a:avLst/>
          </a:prstGeom>
          <a:solidFill>
            <a:srgbClr val="FF4F01"/>
          </a:solidFill>
          <a:ln>
            <a:solidFill>
              <a:srgbClr val="FF4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r>
              <a:rPr lang="ko-KR" altLang="en-US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번가</a:t>
            </a:r>
            <a:endParaRPr lang="en-US" altLang="ko-KR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257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B36AA5-624F-49EB-7CF1-0A8FFB6EB55D}"/>
              </a:ext>
            </a:extLst>
          </p:cNvPr>
          <p:cNvSpPr/>
          <p:nvPr/>
        </p:nvSpPr>
        <p:spPr>
          <a:xfrm>
            <a:off x="15109297" y="6985525"/>
            <a:ext cx="1272711" cy="1230923"/>
          </a:xfrm>
          <a:prstGeom prst="ellipse">
            <a:avLst/>
          </a:prstGeom>
          <a:solidFill>
            <a:srgbClr val="08C641"/>
          </a:solidFill>
          <a:ln>
            <a:solidFill>
              <a:srgbClr val="08C6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마켓</a:t>
            </a:r>
            <a:endParaRPr lang="en-US" altLang="ko-KR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575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219</a:t>
            </a:r>
            <a:r>
              <a:rPr lang="ko-KR" altLang="en-US" sz="1575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575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945B75-4556-7CDC-38A4-B1B71F911857}"/>
              </a:ext>
            </a:extLst>
          </p:cNvPr>
          <p:cNvSpPr/>
          <p:nvPr/>
        </p:nvSpPr>
        <p:spPr>
          <a:xfrm>
            <a:off x="16515398" y="6484825"/>
            <a:ext cx="1030349" cy="102573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오늘의집</a:t>
            </a:r>
            <a:endParaRPr lang="en-US" altLang="ko-KR" sz="1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3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154</a:t>
            </a:r>
            <a:r>
              <a:rPr lang="ko-KR" altLang="en-US" sz="135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</a:t>
            </a:r>
            <a:endParaRPr lang="en-KR" sz="135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B61B27-8CB8-2298-FEEC-18D94FA8385C}"/>
              </a:ext>
            </a:extLst>
          </p:cNvPr>
          <p:cNvSpPr txBox="1"/>
          <p:nvPr/>
        </p:nvSpPr>
        <p:spPr>
          <a:xfrm>
            <a:off x="13067355" y="4916487"/>
            <a:ext cx="428069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2022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한국인 </a:t>
            </a:r>
            <a:r>
              <a:rPr lang="en-US" altLang="ko-KR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165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대가 가장 많이 사용하는 쇼핑 앱</a:t>
            </a:r>
            <a:endParaRPr lang="en-US" altLang="ko-KR" sz="165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자료 </a:t>
            </a:r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5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와이즈앱</a:t>
            </a:r>
            <a:r>
              <a:rPr lang="en-US" altLang="ko-KR" sz="15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2B0CB39-E4D0-2816-3E15-1E078D6A55DC}"/>
              </a:ext>
            </a:extLst>
          </p:cNvPr>
          <p:cNvSpPr/>
          <p:nvPr/>
        </p:nvSpPr>
        <p:spPr>
          <a:xfrm rot="5400000">
            <a:off x="11021389" y="3599196"/>
            <a:ext cx="598103" cy="23318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0" name="사각형: 둥근 모서리 34">
            <a:extLst>
              <a:ext uri="{FF2B5EF4-FFF2-40B4-BE49-F238E27FC236}">
                <a16:creationId xmlns:a16="http://schemas.microsoft.com/office/drawing/2014/main" id="{A7A7027C-4779-7027-74D4-6C2224731B71}"/>
              </a:ext>
            </a:extLst>
          </p:cNvPr>
          <p:cNvSpPr/>
          <p:nvPr/>
        </p:nvSpPr>
        <p:spPr>
          <a:xfrm>
            <a:off x="13067355" y="4276707"/>
            <a:ext cx="4394759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대가 많이 사용하는 쇼핑 앱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4" name="사각형: 둥근 모서리 34">
            <a:extLst>
              <a:ext uri="{FF2B5EF4-FFF2-40B4-BE49-F238E27FC236}">
                <a16:creationId xmlns:a16="http://schemas.microsoft.com/office/drawing/2014/main" id="{076DD6B5-B4BB-5ECE-6489-9FBF90141E8B}"/>
              </a:ext>
            </a:extLst>
          </p:cNvPr>
          <p:cNvSpPr/>
          <p:nvPr/>
        </p:nvSpPr>
        <p:spPr>
          <a:xfrm>
            <a:off x="552343" y="4195001"/>
            <a:ext cx="4554230" cy="669302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전략에 따른 효과 분석</a:t>
            </a:r>
            <a:endParaRPr lang="en-KR" sz="27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B5CCB-11E3-1645-3DB2-0C2D4A6C1BA9}"/>
              </a:ext>
            </a:extLst>
          </p:cNvPr>
          <p:cNvSpPr txBox="1"/>
          <p:nvPr/>
        </p:nvSpPr>
        <p:spPr>
          <a:xfrm>
            <a:off x="523201" y="530810"/>
            <a:ext cx="9187421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03. 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롯데</a:t>
            </a:r>
            <a:r>
              <a:rPr lang="en-US" altLang="ko-KR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</a:t>
            </a:r>
            <a:r>
              <a:rPr lang="ko-KR" altLang="en-US" sz="400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유통사</a:t>
            </a:r>
            <a:r>
              <a:rPr lang="ko-KR" altLang="en-US" sz="400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 온라인 마케팅 전략 현주소</a:t>
            </a:r>
            <a:endParaRPr lang="en-KR" sz="4001" dirty="0">
              <a:solidFill>
                <a:srgbClr val="008BFF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5" name="Straight Connector 47">
            <a:extLst>
              <a:ext uri="{FF2B5EF4-FFF2-40B4-BE49-F238E27FC236}">
                <a16:creationId xmlns:a16="http://schemas.microsoft.com/office/drawing/2014/main" id="{3B5B230C-64C5-7087-D8D9-9BB17626A21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9710622" y="884817"/>
            <a:ext cx="7205778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BA8C5A-A28B-D28B-CC7B-738B99299081}"/>
              </a:ext>
            </a:extLst>
          </p:cNvPr>
          <p:cNvSpPr txBox="1"/>
          <p:nvPr/>
        </p:nvSpPr>
        <p:spPr>
          <a:xfrm>
            <a:off x="17068800" y="70015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07</a:t>
            </a:r>
            <a:endParaRPr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956CDD-8708-A097-8692-1B4C975FB720}"/>
              </a:ext>
            </a:extLst>
          </p:cNvPr>
          <p:cNvSpPr/>
          <p:nvPr/>
        </p:nvSpPr>
        <p:spPr>
          <a:xfrm>
            <a:off x="5567341" y="1884644"/>
            <a:ext cx="11506200" cy="1374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온오프라인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통합 데이터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통해 고객의 취향과 관심</a:t>
            </a:r>
            <a:r>
              <a:rPr lang="en-US" altLang="ko-KR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라이프스타일을 보다 정확하게 이해하고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고객이 원하는 것을 알아채 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개개인에게 딱 맞는 상품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추천</a:t>
            </a:r>
            <a:endParaRPr lang="en-US" altLang="ko-KR" sz="2100" dirty="0">
              <a:solidFill>
                <a:schemeClr val="tx1">
                  <a:lumMod val="95000"/>
                  <a:lumOff val="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소비자 입장에선 상품추천이 </a:t>
            </a:r>
            <a:r>
              <a:rPr lang="ko-KR" alt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정확해져</a:t>
            </a:r>
            <a:r>
              <a:rPr lang="ko-KR" altLang="en-US" sz="21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쇼핑 시간과 노력이 많이 감소할 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39AF7-4BAE-8606-3C8B-450D7CEBA8D6}"/>
              </a:ext>
            </a:extLst>
          </p:cNvPr>
          <p:cNvSpPr txBox="1"/>
          <p:nvPr/>
        </p:nvSpPr>
        <p:spPr>
          <a:xfrm>
            <a:off x="7922644" y="8191500"/>
            <a:ext cx="244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</a:t>
            </a:r>
            <a:r>
              <a:rPr lang="en-KR" sz="2400" dirty="0">
                <a:solidFill>
                  <a:schemeClr val="bg1">
                    <a:lumMod val="8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nalysis insight</a:t>
            </a: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E9C57872-8095-3187-8DE7-1EC5A56EC12A}"/>
              </a:ext>
            </a:extLst>
          </p:cNvPr>
          <p:cNvSpPr/>
          <p:nvPr/>
        </p:nvSpPr>
        <p:spPr>
          <a:xfrm>
            <a:off x="9387188" y="4310306"/>
            <a:ext cx="3446883" cy="5539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</a:t>
            </a:r>
            <a:r>
              <a:rPr lang="ko-KR" altLang="en-US" sz="21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어플리케이션 평점</a:t>
            </a:r>
            <a:endParaRPr lang="en-KR" sz="21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CC27-548C-134A-D592-3D7F9797ACB6}"/>
              </a:ext>
            </a:extLst>
          </p:cNvPr>
          <p:cNvSpPr txBox="1"/>
          <p:nvPr/>
        </p:nvSpPr>
        <p:spPr>
          <a:xfrm>
            <a:off x="9040264" y="4963869"/>
            <a:ext cx="428069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서울시 인터넷 쇼핑몰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100</a:t>
            </a:r>
            <a:r>
              <a:rPr lang="ko-KR" altLang="en-US" sz="17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 평가 정보 데이터</a:t>
            </a:r>
            <a:endParaRPr lang="en-US" altLang="ko-KR" sz="1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9891C-CB80-3A92-A24F-52AA6E544DCE}"/>
              </a:ext>
            </a:extLst>
          </p:cNvPr>
          <p:cNvSpPr txBox="1"/>
          <p:nvPr/>
        </p:nvSpPr>
        <p:spPr>
          <a:xfrm>
            <a:off x="9710623" y="6043009"/>
            <a:ext cx="32233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평균</a:t>
            </a:r>
            <a:r>
              <a:rPr lang="en-US" altLang="ko-KR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2000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36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81.72</a:t>
            </a:r>
            <a:r>
              <a:rPr lang="ko-KR" altLang="en-US" sz="3600" b="1" dirty="0"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</a:t>
            </a:r>
            <a:endParaRPr lang="en-US" altLang="ko-KR" sz="3600" b="1" dirty="0">
              <a:effectLst>
                <a:reflection blurRad="6350" stA="55000" endA="300" endPos="45500" dir="5400000" sy="-100000" algn="bl" rotWithShape="0"/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</a:t>
            </a:r>
            <a:r>
              <a:rPr lang="en-US" altLang="ko-KR" sz="2000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ON : </a:t>
            </a:r>
            <a:r>
              <a:rPr lang="en-US" altLang="ko-KR" sz="4800" b="1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77.87</a:t>
            </a:r>
            <a:r>
              <a:rPr lang="ko-KR" altLang="en-US" sz="4800" b="1" dirty="0"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점</a:t>
            </a:r>
            <a:endParaRPr lang="en-US" altLang="ko-KR" sz="1050" b="1" dirty="0">
              <a:solidFill>
                <a:srgbClr val="C00000"/>
              </a:solidFill>
              <a:effectLst>
                <a:reflection blurRad="6350" stA="55000" endA="300" endPos="45500" dir="5400000" sy="-100000" algn="bl" rotWithShape="0"/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2D3BC8-323D-F6F5-CEF4-F26775236043}"/>
              </a:ext>
            </a:extLst>
          </p:cNvPr>
          <p:cNvSpPr/>
          <p:nvPr/>
        </p:nvSpPr>
        <p:spPr>
          <a:xfrm>
            <a:off x="0" y="9044"/>
            <a:ext cx="18288000" cy="103251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롯데쇼핑 온라인 데이터에서 얻은</a:t>
            </a:r>
            <a:endParaRPr lang="en-US" altLang="ko-KR" sz="4000" dirty="0">
              <a:solidFill>
                <a:schemeClr val="bg1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소비 패턴 및 이용 패턴</a:t>
            </a:r>
            <a:r>
              <a:rPr lang="ko-KR" altLang="en-US" sz="4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과 </a:t>
            </a:r>
            <a:r>
              <a:rPr lang="ko-KR" altLang="en-US" sz="4000" dirty="0">
                <a:solidFill>
                  <a:srgbClr val="FFC000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제품 구매 경험</a:t>
            </a:r>
            <a:r>
              <a:rPr lang="ko-KR" altLang="en-US" sz="4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을 기반으로 한</a:t>
            </a:r>
            <a:endParaRPr lang="en-US" altLang="ko-KR" sz="4000" dirty="0">
              <a:solidFill>
                <a:schemeClr val="bg1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새로운 마케팅 전략이 필요</a:t>
            </a:r>
            <a:endParaRPr lang="en-KR" sz="4000" dirty="0">
              <a:solidFill>
                <a:schemeClr val="bg1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17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CFC7F2-5121-EC01-7856-5FAF5EE7A819}"/>
              </a:ext>
            </a:extLst>
          </p:cNvPr>
          <p:cNvSpPr/>
          <p:nvPr/>
        </p:nvSpPr>
        <p:spPr>
          <a:xfrm>
            <a:off x="-170711" y="-114300"/>
            <a:ext cx="18479031" cy="8183783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B0340A-64B3-0E4C-E830-A661E87BDF3B}"/>
              </a:ext>
            </a:extLst>
          </p:cNvPr>
          <p:cNvGrpSpPr/>
          <p:nvPr/>
        </p:nvGrpSpPr>
        <p:grpSpPr>
          <a:xfrm>
            <a:off x="764156" y="3505200"/>
            <a:ext cx="10643705" cy="6057900"/>
            <a:chOff x="5791200" y="3467100"/>
            <a:chExt cx="10643704" cy="60579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FBDC078-D57C-BD7A-A50C-F66A5E5865F3}"/>
                </a:ext>
              </a:extLst>
            </p:cNvPr>
            <p:cNvSpPr/>
            <p:nvPr/>
          </p:nvSpPr>
          <p:spPr>
            <a:xfrm>
              <a:off x="5791200" y="3467100"/>
              <a:ext cx="10643704" cy="6057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1051" dist="439093" dir="2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6D64FEB-92D0-423A-5DE3-FC72AF8C502A}"/>
                </a:ext>
              </a:extLst>
            </p:cNvPr>
            <p:cNvSpPr/>
            <p:nvPr/>
          </p:nvSpPr>
          <p:spPr>
            <a:xfrm>
              <a:off x="6081823" y="3752850"/>
              <a:ext cx="10072578" cy="5486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4741DE-BA2B-7A40-1B7E-62268E9EF968}"/>
                </a:ext>
              </a:extLst>
            </p:cNvPr>
            <p:cNvSpPr txBox="1"/>
            <p:nvPr/>
          </p:nvSpPr>
          <p:spPr>
            <a:xfrm>
              <a:off x="6587964" y="5857247"/>
              <a:ext cx="2114681" cy="150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홈파티를 좋아하는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100" dirty="0" err="1">
                  <a:solidFill>
                    <a:srgbClr val="00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김롯데</a:t>
              </a:r>
              <a:r>
                <a:rPr lang="ko-KR" altLang="en-US" sz="21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님을</a:t>
              </a: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위한</a:t>
              </a:r>
              <a:endPara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추천 상품 목록</a:t>
              </a:r>
              <a:endParaRPr lang="en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784C44E-9FAF-6B85-83E4-F2132AFCC6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107"/>
            <a:stretch/>
          </p:blipFill>
          <p:spPr bwMode="auto">
            <a:xfrm>
              <a:off x="10325968" y="3757619"/>
              <a:ext cx="2286000" cy="2533814"/>
            </a:xfrm>
            <a:prstGeom prst="rect">
              <a:avLst/>
            </a:prstGeom>
            <a:noFill/>
            <a:effectLst>
              <a:outerShdw sx="1000" sy="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307F9F-B31D-89D3-09DF-7432CD2B2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3" t="26733"/>
            <a:stretch/>
          </p:blipFill>
          <p:spPr bwMode="auto">
            <a:xfrm>
              <a:off x="13072795" y="3752850"/>
              <a:ext cx="2126949" cy="2533812"/>
            </a:xfrm>
            <a:prstGeom prst="rect">
              <a:avLst/>
            </a:prstGeom>
            <a:noFill/>
            <a:effectLst>
              <a:outerShdw sx="1000" sy="1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.Point (엘포인트)를 모아보자 : 네이버 블로그">
              <a:extLst>
                <a:ext uri="{FF2B5EF4-FFF2-40B4-BE49-F238E27FC236}">
                  <a16:creationId xmlns:a16="http://schemas.microsoft.com/office/drawing/2014/main" id="{92DCE486-EB9E-4061-F901-53D818A36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189" y="4581699"/>
              <a:ext cx="2832100" cy="90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E4D49D-9809-DE7D-0E5E-E009EDD3C555}"/>
                </a:ext>
              </a:extLst>
            </p:cNvPr>
            <p:cNvSpPr txBox="1"/>
            <p:nvPr/>
          </p:nvSpPr>
          <p:spPr>
            <a:xfrm>
              <a:off x="10211667" y="6392700"/>
              <a:ext cx="179728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맛있는 파스타면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15,000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원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BF1A81-1D26-FCB2-402A-0CD0C5D97B9D}"/>
                </a:ext>
              </a:extLst>
            </p:cNvPr>
            <p:cNvSpPr txBox="1"/>
            <p:nvPr/>
          </p:nvSpPr>
          <p:spPr>
            <a:xfrm>
              <a:off x="12937905" y="6389589"/>
              <a:ext cx="2582622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50" dirty="0">
                  <a:solidFill>
                    <a:schemeClr val="bg1"/>
                  </a:solidFill>
                  <a:highlight>
                    <a:srgbClr val="80808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쿠폰</a:t>
              </a:r>
              <a:r>
                <a:rPr lang="ko-KR" altLang="en-US" sz="2100" dirty="0">
                  <a:solidFill>
                    <a:srgbClr val="028B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레몬 라임 샴페인</a:t>
              </a:r>
              <a:endParaRPr lang="en-US" altLang="ko-KR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7,000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원</a:t>
              </a:r>
              <a:endParaRPr lang="en-KR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A47869-BDAC-45EB-9FA5-1265125DE42D}"/>
                </a:ext>
              </a:extLst>
            </p:cNvPr>
            <p:cNvCxnSpPr/>
            <p:nvPr/>
          </p:nvCxnSpPr>
          <p:spPr>
            <a:xfrm>
              <a:off x="9950115" y="4290948"/>
              <a:ext cx="0" cy="451015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625FB74-7D1A-2F4A-2400-3D68CA6D1732}"/>
              </a:ext>
            </a:extLst>
          </p:cNvPr>
          <p:cNvSpPr txBox="1"/>
          <p:nvPr/>
        </p:nvSpPr>
        <p:spPr>
          <a:xfrm>
            <a:off x="2860287" y="1471128"/>
            <a:ext cx="1256742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판매량 증진을 위한 </a:t>
            </a:r>
            <a:endParaRPr lang="en-US" altLang="ko-KR" sz="4400" dirty="0">
              <a:solidFill>
                <a:schemeClr val="bg1"/>
              </a:solidFill>
              <a:effectLst>
                <a:outerShdw blurRad="276490" dist="136739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5400" dirty="0">
                <a:solidFill>
                  <a:srgbClr val="FFCD4A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군집</a:t>
            </a:r>
            <a:r>
              <a:rPr lang="en-US" altLang="ko-KR" sz="5400" dirty="0">
                <a:solidFill>
                  <a:srgbClr val="FFCD4A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+</a:t>
            </a:r>
            <a:r>
              <a:rPr lang="ko-KR" altLang="en-US" sz="5400" dirty="0">
                <a:solidFill>
                  <a:srgbClr val="FFCD4A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개인화 추천시스템 도입 및 전략</a:t>
            </a:r>
            <a:endParaRPr lang="en-KR" sz="5400" dirty="0">
              <a:solidFill>
                <a:srgbClr val="FFCD4A"/>
              </a:solidFill>
              <a:effectLst>
                <a:outerShdw blurRad="276490" dist="136739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A5BF3-377B-6AF3-E1E4-6ED8390E0CC9}"/>
              </a:ext>
            </a:extLst>
          </p:cNvPr>
          <p:cNvSpPr txBox="1"/>
          <p:nvPr/>
        </p:nvSpPr>
        <p:spPr>
          <a:xfrm>
            <a:off x="12022475" y="5449496"/>
            <a:ext cx="6095856" cy="205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보고서의 목적 </a:t>
            </a:r>
            <a:r>
              <a:rPr lang="en-US" altLang="ko-KR" sz="27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고객의 구매 성향을 </a:t>
            </a:r>
            <a:r>
              <a:rPr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군집화하여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정의한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 세그먼트별로 적용할 연관 상품 홍보 전략을 제시하고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나아가 개인화된 상품 및 쿠폰을 추천하는 전략 제안 </a:t>
            </a:r>
            <a:endParaRPr lang="en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F513F-E5C5-7920-9D62-B6035CC185F1}"/>
              </a:ext>
            </a:extLst>
          </p:cNvPr>
          <p:cNvSpPr txBox="1"/>
          <p:nvPr/>
        </p:nvSpPr>
        <p:spPr>
          <a:xfrm>
            <a:off x="3242629" y="1337753"/>
            <a:ext cx="6703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 Medium" panose="02000300000000000000" pitchFamily="2" charset="-127"/>
                <a:cs typeface="Gurmukhi MT" pitchFamily="2" charset="0"/>
              </a:rPr>
              <a:t>“</a:t>
            </a:r>
            <a:endParaRPr lang="en-KR" sz="11500" dirty="0">
              <a:solidFill>
                <a:schemeClr val="bg1"/>
              </a:solidFill>
              <a:latin typeface="Apple SD Gothic Neo" panose="02000300000000000000" pitchFamily="2" charset="-127"/>
              <a:ea typeface="Apple SD Gothic Neo Medium" panose="02000300000000000000" pitchFamily="2" charset="-127"/>
              <a:cs typeface="Gurmukhi M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1EB9B-3D66-9631-A2A5-967437B6518C}"/>
              </a:ext>
            </a:extLst>
          </p:cNvPr>
          <p:cNvSpPr txBox="1"/>
          <p:nvPr/>
        </p:nvSpPr>
        <p:spPr>
          <a:xfrm>
            <a:off x="14238143" y="1452652"/>
            <a:ext cx="83226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 Medium" panose="02000300000000000000" pitchFamily="2" charset="-127"/>
              </a:rPr>
              <a:t>”</a:t>
            </a:r>
            <a:endParaRPr lang="en-KR" sz="11500" dirty="0">
              <a:solidFill>
                <a:schemeClr val="bg1"/>
              </a:solidFill>
              <a:latin typeface="Apple SD Gothic Neo" panose="02000300000000000000" pitchFamily="2" charset="-127"/>
              <a:ea typeface="Apple SD Gothic Neo Medium" panose="02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4F4056-1B1C-F9D6-09D0-6BC7946F5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00"/>
          <a:stretch/>
        </p:blipFill>
        <p:spPr bwMode="auto">
          <a:xfrm>
            <a:off x="5298924" y="7389050"/>
            <a:ext cx="2286000" cy="188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4D8F397D-64B0-0F32-6CE1-2B39E5322BC0}"/>
              </a:ext>
            </a:extLst>
          </p:cNvPr>
          <p:cNvSpPr/>
          <p:nvPr/>
        </p:nvSpPr>
        <p:spPr>
          <a:xfrm rot="5400000">
            <a:off x="9500948" y="6810903"/>
            <a:ext cx="2840279" cy="994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사각형: 둥근 모서리 34">
            <a:extLst>
              <a:ext uri="{FF2B5EF4-FFF2-40B4-BE49-F238E27FC236}">
                <a16:creationId xmlns:a16="http://schemas.microsoft.com/office/drawing/2014/main" id="{5BFC80B6-6021-09ED-E8E4-935CCF8EDEC5}"/>
              </a:ext>
            </a:extLst>
          </p:cNvPr>
          <p:cNvSpPr/>
          <p:nvPr/>
        </p:nvSpPr>
        <p:spPr>
          <a:xfrm rot="5400000">
            <a:off x="9961160" y="5530003"/>
            <a:ext cx="1919852" cy="99447"/>
          </a:xfrm>
          <a:prstGeom prst="roundRect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8A144F1-C007-1F85-75FA-4405D420B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6"/>
          <a:stretch/>
        </p:blipFill>
        <p:spPr bwMode="auto">
          <a:xfrm>
            <a:off x="8042651" y="7410451"/>
            <a:ext cx="2130051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EC31D-4FAD-FD72-9B9A-26AB3886EB29}"/>
              </a:ext>
            </a:extLst>
          </p:cNvPr>
          <p:cNvSpPr txBox="1"/>
          <p:nvPr/>
        </p:nvSpPr>
        <p:spPr>
          <a:xfrm>
            <a:off x="523201" y="530810"/>
            <a:ext cx="313637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04. </a:t>
            </a:r>
            <a:r>
              <a:rPr lang="ko-KR" altLang="en-US" sz="400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제안 주제</a:t>
            </a:r>
            <a:endParaRPr lang="en-KR" sz="4001" dirty="0">
              <a:solidFill>
                <a:schemeClr val="bg1"/>
              </a:solidFill>
              <a:latin typeface="Apple SD Gothic Neo" panose="02000300000000000000" pitchFamily="2" charset="-127"/>
              <a:ea typeface="APPLE SD GOTHICNEO EXTRABOLD" panose="02000300000000000000" pitchFamily="2" charset="-127"/>
            </a:endParaRPr>
          </a:p>
        </p:txBody>
      </p:sp>
      <p:cxnSp>
        <p:nvCxnSpPr>
          <p:cNvPr id="13" name="Straight Connector 47">
            <a:extLst>
              <a:ext uri="{FF2B5EF4-FFF2-40B4-BE49-F238E27FC236}">
                <a16:creationId xmlns:a16="http://schemas.microsoft.com/office/drawing/2014/main" id="{BC1AA31E-CF84-EA34-22F4-1879FA61DA9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59571" y="884817"/>
            <a:ext cx="13256829" cy="0"/>
          </a:xfrm>
          <a:prstGeom prst="line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4C44C4-4F40-DC79-95F2-B9BD010F2550}"/>
              </a:ext>
            </a:extLst>
          </p:cNvPr>
          <p:cNvSpPr txBox="1"/>
          <p:nvPr/>
        </p:nvSpPr>
        <p:spPr>
          <a:xfrm>
            <a:off x="17068800" y="700151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08</a:t>
            </a:r>
            <a:endParaRPr lang="ko-KR" alt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58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9328-F3FF-E28F-837C-BE8DCE7ECEFF}"/>
              </a:ext>
            </a:extLst>
          </p:cNvPr>
          <p:cNvCxnSpPr>
            <a:cxnSpLocks/>
          </p:cNvCxnSpPr>
          <p:nvPr/>
        </p:nvCxnSpPr>
        <p:spPr>
          <a:xfrm>
            <a:off x="-838200" y="4000500"/>
            <a:ext cx="19126200" cy="0"/>
          </a:xfrm>
          <a:prstGeom prst="line">
            <a:avLst/>
          </a:prstGeom>
          <a:ln w="6350">
            <a:solidFill>
              <a:srgbClr val="008BFF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9FEAA96-ECDE-F135-DAAA-A470CFACDA97}"/>
              </a:ext>
            </a:extLst>
          </p:cNvPr>
          <p:cNvSpPr/>
          <p:nvPr/>
        </p:nvSpPr>
        <p:spPr>
          <a:xfrm>
            <a:off x="-95516" y="3390900"/>
            <a:ext cx="18479031" cy="7162797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61937-FBC2-7CAC-2109-FCACCDA3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758" y="-3464"/>
            <a:ext cx="6858000" cy="9944095"/>
          </a:xfrm>
        </p:spPr>
        <p:txBody>
          <a:bodyPr>
            <a:noAutofit/>
          </a:bodyPr>
          <a:lstStyle/>
          <a:p>
            <a:r>
              <a:rPr lang="en-US" altLang="ko-KR" sz="642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</a:rPr>
              <a:t>2</a:t>
            </a:r>
            <a:endParaRPr lang="en-KR" sz="37200" b="1" dirty="0">
              <a:blipFill dpi="0" rotWithShape="1">
                <a:blip r:embed="rId2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FE144-4BC0-C4E8-E183-CD17D446EE59}"/>
              </a:ext>
            </a:extLst>
          </p:cNvPr>
          <p:cNvSpPr txBox="1"/>
          <p:nvPr/>
        </p:nvSpPr>
        <p:spPr>
          <a:xfrm>
            <a:off x="5349481" y="1652960"/>
            <a:ext cx="430278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spc="-15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NEO EXTRABOLD" panose="02000300000000000000" pitchFamily="2" charset="-127"/>
              </a:rPr>
              <a:t>데이터 탐색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8B8CD-DA91-7033-DEDD-A3B9D4382C51}"/>
              </a:ext>
            </a:extLst>
          </p:cNvPr>
          <p:cNvSpPr txBox="1"/>
          <p:nvPr/>
        </p:nvSpPr>
        <p:spPr>
          <a:xfrm>
            <a:off x="5349481" y="3788672"/>
            <a:ext cx="11145716" cy="445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en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.1 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 데이터 소개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모델링에서 사용한 데이터 종류 소개</a:t>
            </a:r>
            <a:endParaRPr lang="en-KR" altLang="ko-KR" sz="2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2.2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특성 파악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마케팅 전략을 수립하기 위한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군집화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정리 및 인사이트 도출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2.3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파생 변수 생성 및 분석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추천시스템에 활용하기 위해 생성한 파생변수 정의 및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인사이트</a:t>
            </a:r>
            <a:endParaRPr lang="en-US" altLang="ko-KR" sz="28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2.4</a:t>
            </a:r>
            <a:r>
              <a:rPr lang="ko-KR" altLang="en-US" sz="2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분리</a:t>
            </a:r>
            <a:endParaRPr lang="en-US" altLang="ko-KR" sz="2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</a:t>
            </a:r>
            <a:r>
              <a:rPr lang="ko-KR" altLang="en-US" sz="24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ㄴ</a:t>
            </a:r>
            <a:r>
              <a:rPr lang="ko-KR" altLang="en-US" sz="2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전처리된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데이터를 추천시스템에 활용하기 위해 선택한 </a:t>
            </a:r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Split </a:t>
            </a:r>
            <a:r>
              <a:rPr lang="ko-KR" altLang="en-US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기법 소개</a:t>
            </a:r>
            <a:endParaRPr lang="en-US" altLang="ko-KR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54D31-043B-693F-264F-BFDE75E94A52}"/>
              </a:ext>
            </a:extLst>
          </p:cNvPr>
          <p:cNvSpPr txBox="1"/>
          <p:nvPr/>
        </p:nvSpPr>
        <p:spPr>
          <a:xfrm>
            <a:off x="12435840" y="3566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1D32DD41-FE44-9E92-21BD-C4922645F48D}"/>
              </a:ext>
            </a:extLst>
          </p:cNvPr>
          <p:cNvGrpSpPr/>
          <p:nvPr/>
        </p:nvGrpSpPr>
        <p:grpSpPr>
          <a:xfrm>
            <a:off x="15923562" y="5295900"/>
            <a:ext cx="2713679" cy="2713679"/>
            <a:chOff x="17006438" y="1979000"/>
            <a:chExt cx="2713679" cy="2713679"/>
          </a:xfrm>
        </p:grpSpPr>
        <p:pic>
          <p:nvPicPr>
            <p:cNvPr id="24" name="Object 5">
              <a:extLst>
                <a:ext uri="{FF2B5EF4-FFF2-40B4-BE49-F238E27FC236}">
                  <a16:creationId xmlns:a16="http://schemas.microsoft.com/office/drawing/2014/main" id="{FBF6567E-75E5-9ED8-383C-DD8EE8089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E5A9CD17-18B7-4F97-2C0B-396ED05AEE31}"/>
              </a:ext>
            </a:extLst>
          </p:cNvPr>
          <p:cNvGrpSpPr/>
          <p:nvPr/>
        </p:nvGrpSpPr>
        <p:grpSpPr>
          <a:xfrm>
            <a:off x="12954000" y="8302678"/>
            <a:ext cx="2785858" cy="2783073"/>
            <a:chOff x="13069804" y="-1602297"/>
            <a:chExt cx="2785858" cy="2783073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E11D9A2D-99B9-165A-76EF-86629DF4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F36972A1-FCA0-FE5C-3A4E-2BE101EEBC10}"/>
              </a:ext>
            </a:extLst>
          </p:cNvPr>
          <p:cNvGrpSpPr/>
          <p:nvPr/>
        </p:nvGrpSpPr>
        <p:grpSpPr>
          <a:xfrm>
            <a:off x="15944344" y="4329146"/>
            <a:ext cx="1957354" cy="1957354"/>
            <a:chOff x="16328360" y="1378485"/>
            <a:chExt cx="1957354" cy="1957354"/>
          </a:xfrm>
        </p:grpSpPr>
        <p:pic>
          <p:nvPicPr>
            <p:cNvPr id="28" name="Object 18">
              <a:extLst>
                <a:ext uri="{FF2B5EF4-FFF2-40B4-BE49-F238E27FC236}">
                  <a16:creationId xmlns:a16="http://schemas.microsoft.com/office/drawing/2014/main" id="{3A6A9AEF-3793-1440-ED3C-63E9DAD4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grpSp>
        <p:nvGrpSpPr>
          <p:cNvPr id="42" name="그룹 1005">
            <a:extLst>
              <a:ext uri="{FF2B5EF4-FFF2-40B4-BE49-F238E27FC236}">
                <a16:creationId xmlns:a16="http://schemas.microsoft.com/office/drawing/2014/main" id="{A64ABF13-3538-A339-1E0C-D33F8C7F3F19}"/>
              </a:ext>
            </a:extLst>
          </p:cNvPr>
          <p:cNvGrpSpPr/>
          <p:nvPr/>
        </p:nvGrpSpPr>
        <p:grpSpPr>
          <a:xfrm>
            <a:off x="13106400" y="8455078"/>
            <a:ext cx="2785858" cy="2783073"/>
            <a:chOff x="13069804" y="-1602297"/>
            <a:chExt cx="2785858" cy="2783073"/>
          </a:xfrm>
        </p:grpSpPr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6EC38C18-BAC3-40B3-D3D5-2F849A04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70207A-75CA-D4EB-8D51-01D57CE265DA}"/>
              </a:ext>
            </a:extLst>
          </p:cNvPr>
          <p:cNvCxnSpPr>
            <a:cxnSpLocks/>
          </p:cNvCxnSpPr>
          <p:nvPr/>
        </p:nvCxnSpPr>
        <p:spPr>
          <a:xfrm>
            <a:off x="8153400" y="4152900"/>
            <a:ext cx="6324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61A46-2364-939F-64F9-4290C3165A1A}"/>
              </a:ext>
            </a:extLst>
          </p:cNvPr>
          <p:cNvCxnSpPr>
            <a:cxnSpLocks/>
          </p:cNvCxnSpPr>
          <p:nvPr/>
        </p:nvCxnSpPr>
        <p:spPr>
          <a:xfrm>
            <a:off x="8153400" y="5233554"/>
            <a:ext cx="6324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F16598-9665-5F6F-FDAF-23EC8B3CB835}"/>
              </a:ext>
            </a:extLst>
          </p:cNvPr>
          <p:cNvCxnSpPr>
            <a:cxnSpLocks/>
          </p:cNvCxnSpPr>
          <p:nvPr/>
        </p:nvCxnSpPr>
        <p:spPr>
          <a:xfrm>
            <a:off x="8839200" y="6309650"/>
            <a:ext cx="5638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F377B0-197A-FD50-1039-AB1E3433D3F8}"/>
              </a:ext>
            </a:extLst>
          </p:cNvPr>
          <p:cNvCxnSpPr>
            <a:cxnSpLocks/>
          </p:cNvCxnSpPr>
          <p:nvPr/>
        </p:nvCxnSpPr>
        <p:spPr>
          <a:xfrm>
            <a:off x="7543800" y="7406440"/>
            <a:ext cx="6934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7DE8D4-D82C-4F04-43DC-9CFBFC62019F}"/>
              </a:ext>
            </a:extLst>
          </p:cNvPr>
          <p:cNvSpPr txBox="1"/>
          <p:nvPr/>
        </p:nvSpPr>
        <p:spPr>
          <a:xfrm>
            <a:off x="14613536" y="3992834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5FC05-6786-24EF-2A22-7A287ADC67E3}"/>
              </a:ext>
            </a:extLst>
          </p:cNvPr>
          <p:cNvSpPr txBox="1"/>
          <p:nvPr/>
        </p:nvSpPr>
        <p:spPr>
          <a:xfrm>
            <a:off x="14606378" y="5055854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11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C91FE-F370-1731-5F41-41FCF39CE762}"/>
              </a:ext>
            </a:extLst>
          </p:cNvPr>
          <p:cNvSpPr txBox="1"/>
          <p:nvPr/>
        </p:nvSpPr>
        <p:spPr>
          <a:xfrm>
            <a:off x="14604844" y="6164613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21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AC969-A6EC-C102-AC3A-0845B47174E1}"/>
              </a:ext>
            </a:extLst>
          </p:cNvPr>
          <p:cNvSpPr txBox="1"/>
          <p:nvPr/>
        </p:nvSpPr>
        <p:spPr>
          <a:xfrm>
            <a:off x="14585539" y="7227633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24</a:t>
            </a:r>
            <a:endParaRPr lang="ko-KR" altLang="en-US" sz="20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5296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alphaModFix amt="15000"/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latin typeface="Apple SD Gothic Neo" panose="02000300000000000000" pitchFamily="2" charset="-127"/>
            <a:ea typeface="Apple SD Gothic Neo" panose="02000300000000000000" pitchFamily="2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나눔스퀘어_ac"/>
        <a:cs typeface=""/>
      </a:majorFont>
      <a:minorFont>
        <a:latin typeface="맑은 고딕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5946</Words>
  <Application>Microsoft Macintosh PowerPoint</Application>
  <PresentationFormat>Custom</PresentationFormat>
  <Paragraphs>1416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Apple SD Gothic Neo Medium</vt:lpstr>
      <vt:lpstr>나눔스퀘어_ac</vt:lpstr>
      <vt:lpstr>Cambria Math</vt:lpstr>
      <vt:lpstr>Arial</vt:lpstr>
      <vt:lpstr>Wingdings</vt:lpstr>
      <vt:lpstr>Apple SD Gothic Neo</vt:lpstr>
      <vt:lpstr>Office Theme</vt:lpstr>
      <vt:lpstr>PowerPoint Presentation</vt:lpstr>
      <vt:lpstr>PowerPoint Presentation</vt:lpstr>
      <vt:lpstr>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안도현</cp:lastModifiedBy>
  <cp:revision>73</cp:revision>
  <dcterms:created xsi:type="dcterms:W3CDTF">2022-08-04T14:16:56Z</dcterms:created>
  <dcterms:modified xsi:type="dcterms:W3CDTF">2022-08-12T11:24:55Z</dcterms:modified>
</cp:coreProperties>
</file>